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notesSlides/notesSlide1.xml" ContentType="application/vnd.openxmlformats-officedocument.presentationml.notesSlide+xml"/>
  <Override PartName="/ppt/media/image3.jpeg" ContentType="image/jpeg"/>
  <Override PartName="/ppt/media/media1.mov"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Calamity Bold"/>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Calamity Bold"/>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Calamity Bold"/>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Calamity Bold"/>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Calamity Bold"/>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Calamity Bold"/>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Calamity Bold"/>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Calamity Bold"/>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Calamity 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4" name="Shape 64"/>
          <p:cNvSpPr/>
          <p:nvPr>
            <p:ph type="sldImg"/>
          </p:nvPr>
        </p:nvSpPr>
        <p:spPr>
          <a:xfrm>
            <a:off x="1143000" y="685800"/>
            <a:ext cx="4572000" cy="3429000"/>
          </a:xfrm>
          <a:prstGeom prst="rect">
            <a:avLst/>
          </a:prstGeom>
        </p:spPr>
        <p:txBody>
          <a:bodyPr/>
          <a:lstStyle/>
          <a:p>
            <a:pPr/>
          </a:p>
        </p:txBody>
      </p:sp>
      <p:sp>
        <p:nvSpPr>
          <p:cNvPr id="65" name="Shape 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Calamity Regular"/>
        <a:ea typeface="Calamity Regular"/>
        <a:cs typeface="Calamity Regular"/>
        <a:sym typeface="Calamity Regular"/>
      </a:defRPr>
    </a:lvl1pPr>
    <a:lvl2pPr indent="228600" defTabSz="457200" latinLnBrk="0">
      <a:lnSpc>
        <a:spcPct val="117999"/>
      </a:lnSpc>
      <a:defRPr sz="1500">
        <a:latin typeface="Calamity Regular"/>
        <a:ea typeface="Calamity Regular"/>
        <a:cs typeface="Calamity Regular"/>
        <a:sym typeface="Calamity Regular"/>
      </a:defRPr>
    </a:lvl2pPr>
    <a:lvl3pPr indent="457200" defTabSz="457200" latinLnBrk="0">
      <a:lnSpc>
        <a:spcPct val="117999"/>
      </a:lnSpc>
      <a:defRPr sz="1500">
        <a:latin typeface="Calamity Regular"/>
        <a:ea typeface="Calamity Regular"/>
        <a:cs typeface="Calamity Regular"/>
        <a:sym typeface="Calamity Regular"/>
      </a:defRPr>
    </a:lvl3pPr>
    <a:lvl4pPr indent="685800" defTabSz="457200" latinLnBrk="0">
      <a:lnSpc>
        <a:spcPct val="117999"/>
      </a:lnSpc>
      <a:defRPr sz="1500">
        <a:latin typeface="Calamity Regular"/>
        <a:ea typeface="Calamity Regular"/>
        <a:cs typeface="Calamity Regular"/>
        <a:sym typeface="Calamity Regular"/>
      </a:defRPr>
    </a:lvl4pPr>
    <a:lvl5pPr indent="914400" defTabSz="457200" latinLnBrk="0">
      <a:lnSpc>
        <a:spcPct val="117999"/>
      </a:lnSpc>
      <a:defRPr sz="1500">
        <a:latin typeface="Calamity Regular"/>
        <a:ea typeface="Calamity Regular"/>
        <a:cs typeface="Calamity Regular"/>
        <a:sym typeface="Calamity Regular"/>
      </a:defRPr>
    </a:lvl5pPr>
    <a:lvl6pPr indent="1143000" defTabSz="457200" latinLnBrk="0">
      <a:lnSpc>
        <a:spcPct val="117999"/>
      </a:lnSpc>
      <a:defRPr sz="1500">
        <a:latin typeface="Calamity Regular"/>
        <a:ea typeface="Calamity Regular"/>
        <a:cs typeface="Calamity Regular"/>
        <a:sym typeface="Calamity Regular"/>
      </a:defRPr>
    </a:lvl6pPr>
    <a:lvl7pPr indent="1371600" defTabSz="457200" latinLnBrk="0">
      <a:lnSpc>
        <a:spcPct val="117999"/>
      </a:lnSpc>
      <a:defRPr sz="1500">
        <a:latin typeface="Calamity Regular"/>
        <a:ea typeface="Calamity Regular"/>
        <a:cs typeface="Calamity Regular"/>
        <a:sym typeface="Calamity Regular"/>
      </a:defRPr>
    </a:lvl7pPr>
    <a:lvl8pPr indent="1600200" defTabSz="457200" latinLnBrk="0">
      <a:lnSpc>
        <a:spcPct val="117999"/>
      </a:lnSpc>
      <a:defRPr sz="1500">
        <a:latin typeface="Calamity Regular"/>
        <a:ea typeface="Calamity Regular"/>
        <a:cs typeface="Calamity Regular"/>
        <a:sym typeface="Calamity Regular"/>
      </a:defRPr>
    </a:lvl8pPr>
    <a:lvl9pPr indent="1828800" defTabSz="457200" latinLnBrk="0">
      <a:lnSpc>
        <a:spcPct val="117999"/>
      </a:lnSpc>
      <a:defRPr sz="1500">
        <a:latin typeface="Calamity Regular"/>
        <a:ea typeface="Calamity Regular"/>
        <a:cs typeface="Calamity Regular"/>
        <a:sym typeface="Calamity Regular"/>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Shape 99"/>
          <p:cNvSpPr/>
          <p:nvPr>
            <p:ph type="sldImg"/>
          </p:nvPr>
        </p:nvSpPr>
        <p:spPr>
          <a:prstGeom prst="rect">
            <a:avLst/>
          </a:prstGeom>
        </p:spPr>
        <p:txBody>
          <a:bodyPr/>
          <a:lstStyle/>
          <a:p>
            <a:pPr/>
          </a:p>
        </p:txBody>
      </p:sp>
      <p:sp>
        <p:nvSpPr>
          <p:cNvPr id="100" name="Shape 100"/>
          <p:cNvSpPr/>
          <p:nvPr>
            <p:ph type="body" sz="quarter" idx="1"/>
          </p:nvPr>
        </p:nvSpPr>
        <p:spPr>
          <a:prstGeom prst="rect">
            <a:avLst/>
          </a:prstGeom>
        </p:spPr>
        <p:txBody>
          <a:bodyPr/>
          <a:lstStyle/>
          <a:p>
            <a:pPr marL="279400" indent="-279400">
              <a:buSzPct val="123000"/>
              <a:buChar char="•"/>
            </a:pPr>
            <a:r>
              <a:t>Dry systems form piles, flow.</a:t>
            </a:r>
          </a:p>
          <a:p>
            <a:pPr marL="279400" indent="-279400">
              <a:buSzPct val="123000"/>
              <a:buChar char="•"/>
            </a:pPr>
            <a:r>
              <a:t>Effectively there's no fluid in between.</a:t>
            </a:r>
          </a:p>
          <a:p>
            <a:pPr marL="279400" indent="-279400">
              <a:buSzPct val="123000"/>
              <a:buChar char="•"/>
            </a:pPr>
            <a:r>
              <a:t>Only two forces, really.</a:t>
            </a:r>
          </a:p>
          <a:p>
            <a:pPr marL="279400" indent="-279400">
              <a:buSzPct val="123000"/>
              <a:buChar char="•"/>
            </a:pPr>
            <a:r>
              <a:t>Gravity is easy to simulate. We'll come back to contact forces soon.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marL="190500" indent="-190500">
              <a:buSzPct val="123000"/>
              <a:buChar char="•"/>
            </a:pPr>
            <a:r>
              <a:t>Speaking of bizarre glitches. Let's talk about one so strange I got new physics out of it.</a:t>
            </a:r>
          </a:p>
          <a:p>
            <a:pPr marL="190500" indent="-190500">
              <a:buSzPct val="123000"/>
              <a:buChar char="•"/>
            </a:pPr>
            <a:r>
              <a:t>So you can see here a time series of the force. It starts off noisy but consistently, and then — static.</a:t>
            </a:r>
          </a:p>
          <a:p>
            <a:pPr marL="190500" indent="-190500">
              <a:buSzPct val="123000"/>
              <a:buChar char="•"/>
            </a:pPr>
            <a:r>
              <a:t>I managed to capture this right as it happens, and as you can see, there are separate oscillations normal and tangential to the force.</a:t>
            </a:r>
          </a:p>
          <a:p>
            <a:pPr marL="190500" indent="-190500">
              <a:buSzPct val="123000"/>
              <a:buChar char="•"/>
            </a:pPr>
            <a:r>
              <a:t>Physically, this looks like all the particles are static, which is definitively not expected behaviour. It's sort of equivalent to if suddenly particles started acting like gears — they're all turning against one another and staying in the same place, bouncing back and forth and only spinning.</a:t>
            </a:r>
          </a:p>
          <a:p>
            <a:pPr marL="190500" indent="-190500">
              <a:buSzPct val="123000"/>
              <a:buChar char="•"/>
            </a:pPr>
            <a:r>
              <a:t>Now we can start to avoid this by introducing a standard bumpiness. However, this only keeps slippage at bay – and makes calculating friction coefficient more involved, of course.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marL="190500" indent="-190500">
              <a:buSzPct val="123000"/>
              <a:buChar char="•"/>
            </a:pPr>
            <a:r>
              <a:t>Speaking of bizarre glitches. Let's talk about one so strange I got new physics out of it.</a:t>
            </a:r>
          </a:p>
          <a:p>
            <a:pPr marL="190500" indent="-190500">
              <a:buSzPct val="123000"/>
              <a:buChar char="•"/>
            </a:pPr>
            <a:r>
              <a:t>So you can see here a time series of the force. It starts off noisy but consistently, and then — static.</a:t>
            </a:r>
          </a:p>
          <a:p>
            <a:pPr marL="190500" indent="-190500">
              <a:buSzPct val="123000"/>
              <a:buChar char="•"/>
            </a:pPr>
            <a:r>
              <a:t>I managed to capture this right as it happens, and as you can see, there are separate oscillations normal and tangential to the force.</a:t>
            </a:r>
          </a:p>
          <a:p>
            <a:pPr marL="190500" indent="-190500">
              <a:buSzPct val="123000"/>
              <a:buChar char="•"/>
            </a:pPr>
            <a:r>
              <a:t>Physically, this looks like all the particles are static, which is definitively not expected behaviour. It's sort of equivalent to if suddenly particles started acting like gears — they're all turning against one another and staying in the same place, bouncing back and forth and only spinning.</a:t>
            </a:r>
          </a:p>
          <a:p>
            <a:pPr marL="190500" indent="-190500">
              <a:buSzPct val="123000"/>
              <a:buChar char="•"/>
            </a:pPr>
            <a:r>
              <a:t>Now we can start to avoid this by introducing a standard bumpiness. However, this only keeps slippage at bay – and makes calculating friction coefficient more involved, of course.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marL="190500" indent="-190500">
              <a:buSzPct val="123000"/>
              <a:buChar char="•"/>
            </a:pPr>
            <a:r>
              <a:t>Speaking of bizarre glitches. Let's talk about one so strange I got new physics out of it.</a:t>
            </a:r>
          </a:p>
          <a:p>
            <a:pPr marL="190500" indent="-190500">
              <a:buSzPct val="123000"/>
              <a:buChar char="•"/>
            </a:pPr>
            <a:r>
              <a:t>So you can see here a time series of the force. It starts off noisy but consistently, and then — static.</a:t>
            </a:r>
          </a:p>
          <a:p>
            <a:pPr marL="190500" indent="-190500">
              <a:buSzPct val="123000"/>
              <a:buChar char="•"/>
            </a:pPr>
            <a:r>
              <a:t>I managed to capture this right as it happens, and as you can see, there are separate oscillations normal and tangential to the force.</a:t>
            </a:r>
          </a:p>
          <a:p>
            <a:pPr marL="190500" indent="-190500">
              <a:buSzPct val="123000"/>
              <a:buChar char="•"/>
            </a:pPr>
            <a:r>
              <a:t>Physically, this looks like all the particles are static, which is definitively not expected behaviour. It's sort of equivalent to if suddenly particles started acting like gears — they're all turning against one another and staying in the same place, bouncing back and forth and only spinning.</a:t>
            </a:r>
          </a:p>
          <a:p>
            <a:pPr marL="190500" indent="-190500">
              <a:buSzPct val="123000"/>
              <a:buChar char="•"/>
            </a:pPr>
            <a:r>
              <a:t>Now we can start to avoid this by introducing a standard bumpiness. However, this only keeps slippage at bay – and makes calculating friction coefficient more involved, of course.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marL="190500" indent="-190500">
              <a:buSzPct val="123000"/>
              <a:buChar char="•"/>
            </a:pPr>
            <a:r>
              <a:t>Speaking of bizarre glitches. Let's talk about one so strange I got new physics out of it.</a:t>
            </a:r>
          </a:p>
          <a:p>
            <a:pPr marL="190500" indent="-190500">
              <a:buSzPct val="123000"/>
              <a:buChar char="•"/>
            </a:pPr>
            <a:r>
              <a:t>So you can see here a time series of the force. It starts off noisy but consistently, and then — static.</a:t>
            </a:r>
          </a:p>
          <a:p>
            <a:pPr marL="190500" indent="-190500">
              <a:buSzPct val="123000"/>
              <a:buChar char="•"/>
            </a:pPr>
            <a:r>
              <a:t>I managed to capture this right as it happens, and as you can see, there are separate oscillations normal and tangential to the force.</a:t>
            </a:r>
          </a:p>
          <a:p>
            <a:pPr marL="190500" indent="-190500">
              <a:buSzPct val="123000"/>
              <a:buChar char="•"/>
            </a:pPr>
            <a:r>
              <a:t>Physically, this looks like all the particles are static, which is definitively not expected behaviour. It's sort of equivalent to if suddenly particles started acting like gears — they're all turning against one another and staying in the same place, bouncing back and forth and only spinning.</a:t>
            </a:r>
          </a:p>
          <a:p>
            <a:pPr marL="190500" indent="-190500">
              <a:buSzPct val="123000"/>
              <a:buChar char="•"/>
            </a:pPr>
            <a:r>
              <a:t>Now we can start to avoid this by introducing a standard bumpiness. However, this only keeps slippage at bay – and makes calculating friction coefficient more involved, of course.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marL="190500" indent="-190500">
              <a:buSzPct val="123000"/>
              <a:buChar char="•"/>
            </a:pPr>
            <a:r>
              <a:t>As it turns out slippage is inevitable for everything.</a:t>
            </a:r>
          </a:p>
          <a:p>
            <a:pPr marL="190500" indent="-190500">
              <a:buSzPct val="123000"/>
              <a:buChar char="•"/>
            </a:pPr>
            <a:r>
              <a:t>…but the parameters significantly affect the probability.</a:t>
            </a:r>
          </a:p>
          <a:p>
            <a:pPr lvl="1" marL="800100" indent="-190500">
              <a:buSzPct val="123000"/>
              <a:buChar char="•"/>
            </a:pPr>
            <a:r>
              <a:t>On the left we have time without slippage – yellow means better. On the right we have some variable that is nearly exactly  aligned to the probability of slippage – after some threshold, slippage </a:t>
            </a:r>
            <a:r>
              <a:t>never occurs!</a:t>
            </a:r>
          </a:p>
          <a:p>
            <a:pPr/>
          </a:p>
          <a:p>
            <a:pPr marL="190500" indent="-190500">
              <a:buSzPct val="123000"/>
              <a:buChar char="•"/>
            </a:pPr>
            <a:r>
              <a:t>Ness and Cates did a study on a toy model with two parameters – some "delta" for the force, and packing fraction.</a:t>
            </a:r>
          </a:p>
          <a:p>
            <a:pPr lvl="1" marL="800100" indent="-190500">
              <a:buSzPct val="123000"/>
              <a:buChar char="•"/>
            </a:pPr>
            <a:r>
              <a:t>In it they find a "dynamic" region and two "absorbing regions", with a distinct phase transition between them.</a:t>
            </a:r>
          </a:p>
          <a:p>
            <a:pPr lvl="1" marL="800100" indent="-190500">
              <a:buSzPct val="123000"/>
              <a:buChar char="•"/>
            </a:pPr>
            <a:r>
              <a:t>"Absorbing region 2" has low, near-zero activity. It nearly perfectly matches slippage.</a:t>
            </a:r>
          </a:p>
          <a:p>
            <a:pPr lvl="1" marL="800100" indent="-190500">
              <a:buSzPct val="123000"/>
              <a:buChar char="•"/>
            </a:pPr>
            <a:r>
              <a:t>"Absorbing region 1" meanwhile has utterly no activity. Indeed, toying around with gravity, I recreated this exactly.</a:t>
            </a:r>
          </a:p>
          <a:p>
            <a:pPr lvl="1" marL="800100" indent="-190500">
              <a:buSzPct val="123000"/>
              <a:buChar char="•"/>
            </a:pPr>
            <a:r>
              <a:t>I came up with a hypothesis that this applies to </a:t>
            </a:r>
            <a:r>
              <a:t>every simulation of systems — in which the phase parameters are the packing fraction and the shear force.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So, for context: grain is rather important. In this United Nations study – blame them for dividing the countries so weirdly – about 6 percent of food production is lost worldwide </a:t>
            </a:r>
            <a:r>
              <a:rPr>
                <a:latin typeface="+mj-lt"/>
                <a:ea typeface="+mj-ea"/>
                <a:cs typeface="+mj-cs"/>
                <a:sym typeface="Calamity Bold"/>
              </a:rPr>
              <a:t>entirely</a:t>
            </a:r>
            <a:r>
              <a:t> because of poor storage quality. But that doesn't mean we can safely keep wasting food — a comparable amount is wasted by us simply binning food we don't eat.</a:t>
            </a:r>
          </a:p>
          <a:p>
            <a:pPr/>
            <a:r>
              <a:t>One way we can avoid both problems is by monitoring grain quality. A robot that can move around a grain silo is super useful, as it can not only keep infection at bay efficiently, but also look out for conditions that might mean picky supermarkets would throw it out anyway. Being able to navigate right into the heart of a grain silo is super important.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defRPr sz="1600"/>
            </a:pPr>
            <a:r>
              <a:t>CRABOT: Paddle-like motion</a:t>
            </a:r>
          </a:p>
          <a:p>
            <a:pPr>
              <a:defRPr sz="1600"/>
            </a:pPr>
            <a:r>
              <a:t>Sandfish: Undulating (up and down) motion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marL="203200" indent="-203200">
              <a:buSzPct val="123000"/>
              <a:buChar char="•"/>
              <a:defRPr sz="1600"/>
            </a:pPr>
            <a:r>
              <a:t>Mars Mole uses internal hammer</a:t>
            </a:r>
          </a:p>
          <a:p>
            <a:pPr marL="203200" indent="-203200">
              <a:buSzPct val="123000"/>
              <a:buChar char="•"/>
              <a:defRPr sz="1600"/>
            </a:pPr>
            <a:r>
              <a:t>Only a few cm depth reached for all robots</a:t>
            </a:r>
          </a:p>
          <a:p>
            <a:pPr marL="203200" indent="-203200">
              <a:buSzPct val="123000"/>
              <a:buChar char="•"/>
              <a:defRPr sz="1600"/>
            </a:pPr>
            <a:r>
              <a:t>InSight mission most successful</a:t>
            </a:r>
          </a:p>
          <a:p>
            <a:pPr lvl="1" marL="812800" indent="-203200">
              <a:buSzPct val="123000"/>
              <a:buChar char="•"/>
              <a:defRPr sz="1600"/>
            </a:pPr>
            <a:r>
              <a:t>Underestimated Mars' soil density</a:t>
            </a:r>
          </a:p>
          <a:p>
            <a:pPr lvl="1" marL="812800" indent="-203200">
              <a:buSzPct val="123000"/>
              <a:buChar char="•"/>
              <a:defRPr sz="1600"/>
            </a:pPr>
            <a:r>
              <a:t>Had to thwack the robot down with the rover's arm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defRPr sz="1600"/>
            </a:pPr>
            <a:r>
              <a:t>CRABOT: Paddle-like motion</a:t>
            </a:r>
          </a:p>
          <a:p>
            <a:pPr>
              <a:defRPr sz="1600"/>
            </a:pPr>
            <a:r>
              <a:t>Sandfish: Undulating (up and down) motion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We want to see how this performs against the mu(I) rheology model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As I'm sure you can tell, this simple model has a lot of dials we can play with. For example, we could take D, the diameter of the robot relative to grains, and omega, how fast the robot turns. The aim of this study is to essentially tweak these dials until we arrive at an optimal solution. We know that a robot may be able to change its motor intensity, for example, but it can't change its size.</a:t>
            </a:r>
          </a:p>
          <a:p>
            <a:pPr marL="190500" indent="-190500">
              <a:buSzPct val="123000"/>
              <a:buChar char="•"/>
            </a:pPr>
            <a:r>
              <a:t>What we want to do is embed this onto "parameter space", treating each parameter as a different dimension. That way we can easily measure things – for example, see here how each tiny cross is a simulation, giving us a patchwork of information.</a:t>
            </a:r>
          </a:p>
          <a:p>
            <a:pPr marL="190500" indent="-190500">
              <a:buSzPct val="123000"/>
              <a:buChar char="•"/>
            </a:pPr>
            <a:r>
              <a:t>Actually, we explored three dimensions – just under 8,000 simulations, in various different slices, also checking how friction affects movement. The model originally meant to be able to dynamically change its friction by extending fins, but this proved to break far too often.</a:t>
            </a:r>
          </a:p>
          <a:p>
            <a:pPr marL="190500" indent="-190500">
              <a:buSzPct val="123000"/>
              <a:buChar char="•"/>
            </a:pPr>
            <a:r>
              <a:t>Actually, this is more than a 3-parameter space – in reality, there are at least 16 dials to turn. But to avoid going slightly crazy, we'll stick with these three.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So now let's generate some objects to put forces on. This diagram is taken directly from Lorenzo's paper.</a:t>
            </a:r>
          </a:p>
          <a:p>
            <a:pPr marL="190500" indent="-190500">
              <a:buSzPct val="123000"/>
              <a:buChar char="•"/>
            </a:pPr>
            <a:r>
              <a:t>Many particles: a robot as a "stick".</a:t>
            </a:r>
          </a:p>
          <a:p>
            <a:pPr marL="190500" indent="-190500">
              <a:buSzPct val="123000"/>
              <a:buChar char="•"/>
            </a:pPr>
            <a:r>
              <a:t>Grains vary in size – this avoids them 'crystallising' into . We found variation of 20% from the mean was "good enough".</a:t>
            </a:r>
          </a:p>
          <a:p>
            <a:pPr marL="190500" indent="-190500">
              <a:buSzPct val="123000"/>
              <a:buChar char="•"/>
            </a:pPr>
            <a:r>
              <a:t>Also note that the side boundary is periodic – this lets us save space while avoiding the effect of being near a wall.</a:t>
            </a:r>
          </a:p>
          <a:p>
            <a:pPr marL="190500" indent="-190500">
              <a:buSzPct val="123000"/>
              <a:buChar char="•"/>
            </a:pPr>
            <a:r>
              <a:t>Due to gravity, there is a pressure gradient – grains on the bottom have the weight of all those above them.</a:t>
            </a:r>
            <a:br/>
            <a:r>
              <a:t>This is what rotation exploits: at higher pressures, we have a slightly greater friction. If you've ever heard of the Magnus effect, there is sort of a similar thing going on here, but we won't focus on it too much.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marL="190500" indent="-190500">
              <a:buSzPct val="123000"/>
              <a:buChar char="•"/>
            </a:pPr>
            <a:r>
              <a:t>Emmy Noether is my fave – seriously, I named my favourite software package </a:t>
            </a:r>
            <a:r>
              <a:rPr>
                <a:latin typeface="Fantasque Sans Mono Regular"/>
                <a:ea typeface="Fantasque Sans Mono Regular"/>
                <a:cs typeface="Fantasque Sans Mono Regular"/>
                <a:sym typeface="Fantasque Sans Mono Regular"/>
              </a:rPr>
              <a:t>noether</a:t>
            </a:r>
            <a:r>
              <a:t> after her. In addition to her redefinition of several fields of mathematics, she briefly did a little bit of physics, and just so happened to write a groundbreaking physical theorem: symmetry and conservation are two sides of the same coin.</a:t>
            </a:r>
          </a:p>
          <a:p>
            <a:pPr marL="190500" indent="-190500">
              <a:buSzPct val="123000"/>
              <a:buChar char="•"/>
            </a:pPr>
            <a:r>
              <a:t>For example. The laws of physics don't change if we move around — with Noether's theorem, this means momentum is conserved. Likewise, the laws of physics don't change over time – so energy is conserved.</a:t>
            </a:r>
          </a:p>
          <a:p>
            <a:pPr marL="190500" indent="-190500">
              <a:buSzPct val="123000"/>
              <a:buChar char="•"/>
            </a:pPr>
            <a:r>
              <a:t>This is a really beautiful theorem – it says so much about the universe, and also gives us some rather useful hints, having helped quantum physicists wrangle new and weirder symmetries and conservations.</a:t>
            </a:r>
          </a:p>
          <a:p>
            <a:pPr marL="190500" indent="-190500">
              <a:buSzPct val="123000"/>
              <a:buChar char="•"/>
            </a:pPr>
            <a:r>
              <a:t>The robot will rotate in the xy axis, and the PhD paper shows there are zero z-axis forces. On average, therefore, there is a z-axis symmetry – so on average, we may get some results from 2D, right? This will make simulation far more efficient — and even with a supercomputer, we need everything we can get.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marL="190500" indent="-190500">
              <a:buSzPct val="123000"/>
              <a:buChar char="•"/>
            </a:pPr>
            <a:r>
              <a:t>Speaking of bizarre glitches. Let's talk about one so strange I got new physics out of it.</a:t>
            </a:r>
          </a:p>
          <a:p>
            <a:pPr marL="190500" indent="-190500">
              <a:buSzPct val="123000"/>
              <a:buChar char="•"/>
            </a:pPr>
            <a:r>
              <a:t>So you can see here a time series of the force. It starts off noisy but consistently, and then — static.</a:t>
            </a:r>
          </a:p>
          <a:p>
            <a:pPr marL="190500" indent="-190500">
              <a:buSzPct val="123000"/>
              <a:buChar char="•"/>
            </a:pPr>
            <a:r>
              <a:t>I managed to capture this right as it happens, and as you can see, there are separate oscillations normal and tangential to the force.</a:t>
            </a:r>
          </a:p>
          <a:p>
            <a:pPr marL="190500" indent="-190500">
              <a:buSzPct val="123000"/>
              <a:buChar char="•"/>
            </a:pPr>
            <a:r>
              <a:t>Physically, this looks like all the particles are static, which is definitively not expected behaviour. It's sort of equivalent to if suddenly particles started acting like gears — they're all turning against one another and staying in the same place, bouncing back and forth and only spinning.</a:t>
            </a:r>
          </a:p>
          <a:p>
            <a:pPr marL="190500" indent="-190500">
              <a:buSzPct val="123000"/>
              <a:buChar char="•"/>
            </a:pPr>
            <a:r>
              <a:t>Now we can start to avoid this by introducing a standard bumpiness. However, this only keeps slippage at bay – and makes calculating friction coefficient more involved, of course.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pic>
        <p:nvPicPr>
          <p:cNvPr id="13" name="Image" descr="Image"/>
          <p:cNvPicPr>
            <a:picLocks noChangeAspect="1"/>
          </p:cNvPicPr>
          <p:nvPr/>
        </p:nvPicPr>
        <p:blipFill>
          <a:blip r:embed="rId2">
            <a:extLst/>
          </a:blip>
          <a:srcRect l="0" t="0" r="83746" b="0"/>
          <a:stretch>
            <a:fillRect/>
          </a:stretch>
        </p:blipFill>
        <p:spPr>
          <a:xfrm>
            <a:off x="22028424" y="384641"/>
            <a:ext cx="2069863" cy="2038778"/>
          </a:xfrm>
          <a:prstGeom prst="rect">
            <a:avLst/>
          </a:prstGeom>
          <a:ln w="12700">
            <a:miter lim="400000"/>
          </a:ln>
        </p:spPr>
      </p:pic>
      <p:sp>
        <p:nvSpPr>
          <p:cNvPr id="14" name="&quot;Two-dimensional approximation of rotational locomotion in a dry granular system&quot;"/>
          <p:cNvSpPr txBox="1"/>
          <p:nvPr/>
        </p:nvSpPr>
        <p:spPr>
          <a:xfrm>
            <a:off x="1208251" y="1080164"/>
            <a:ext cx="1970395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3600">
                <a:solidFill>
                  <a:srgbClr val="000000"/>
                </a:solidFill>
                <a:latin typeface="Calamity Regular"/>
                <a:ea typeface="Calamity Regular"/>
                <a:cs typeface="Calamity Regular"/>
                <a:sym typeface="Calamity Regular"/>
              </a:defRPr>
            </a:pPr>
            <a:r>
              <a:t>"</a:t>
            </a:r>
            <a:r>
              <a:rPr>
                <a:latin typeface="+mj-lt"/>
                <a:ea typeface="+mj-ea"/>
                <a:cs typeface="+mj-cs"/>
                <a:sym typeface="Calamity Bold"/>
              </a:rPr>
              <a:t>Two-dimensional approximation of rotational locomotion in a dry granular system"</a:t>
            </a:r>
          </a:p>
        </p:txBody>
      </p:sp>
      <p:sp>
        <p:nvSpPr>
          <p:cNvPr id="15" name="MPhys Project"/>
          <p:cNvSpPr txBox="1"/>
          <p:nvPr/>
        </p:nvSpPr>
        <p:spPr>
          <a:xfrm>
            <a:off x="1298817" y="38407"/>
            <a:ext cx="12071836" cy="10796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1828754">
              <a:lnSpc>
                <a:spcPct val="80000"/>
              </a:lnSpc>
              <a:defRPr spc="-127" sz="6375">
                <a:solidFill>
                  <a:srgbClr val="D5D5D5"/>
                </a:solidFill>
                <a:latin typeface="Calamity Regular"/>
                <a:ea typeface="Calamity Regular"/>
                <a:cs typeface="Calamity Regular"/>
                <a:sym typeface="Calamity Regular"/>
              </a:defRPr>
            </a:lvl1pPr>
          </a:lstStyle>
          <a:p>
            <a:pPr/>
            <a:r>
              <a:t>MPhys Project</a:t>
            </a:r>
          </a:p>
        </p:txBody>
      </p:sp>
      <p:sp>
        <p:nvSpPr>
          <p:cNvPr id="16" name="Presentation Title"/>
          <p:cNvSpPr txBox="1"/>
          <p:nvPr>
            <p:ph type="title" hasCustomPrompt="1"/>
          </p:nvPr>
        </p:nvSpPr>
        <p:spPr>
          <a:xfrm>
            <a:off x="1206496" y="2574991"/>
            <a:ext cx="21971004" cy="4648201"/>
          </a:xfrm>
          <a:prstGeom prst="rect">
            <a:avLst/>
          </a:prstGeom>
        </p:spPr>
        <p:txBody>
          <a:bodyPr anchor="b"/>
          <a:lstStyle>
            <a:lvl1pPr>
              <a:defRPr spc="-197" sz="9900"/>
            </a:lvl1pPr>
          </a:lstStyle>
          <a:p>
            <a:pPr/>
            <a:r>
              <a:t>Presentation Title</a:t>
            </a:r>
          </a:p>
        </p:txBody>
      </p:sp>
      <p:sp>
        <p:nvSpPr>
          <p:cNvPr id="17" name="Rectangle"/>
          <p:cNvSpPr/>
          <p:nvPr/>
        </p:nvSpPr>
        <p:spPr>
          <a:xfrm>
            <a:off x="333" y="12482974"/>
            <a:ext cx="24383335" cy="1245689"/>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 name="2022  ·  Mia Juliet Dobson"/>
          <p:cNvSpPr txBox="1"/>
          <p:nvPr/>
        </p:nvSpPr>
        <p:spPr>
          <a:xfrm>
            <a:off x="1206499" y="12498837"/>
            <a:ext cx="10981976"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sz="3600">
                <a:solidFill>
                  <a:srgbClr val="FFFFFF"/>
                </a:solidFill>
                <a:latin typeface="Calamity Regular"/>
                <a:ea typeface="Calamity Regular"/>
                <a:cs typeface="Calamity Regular"/>
                <a:sym typeface="Calamity Regular"/>
              </a:defRPr>
            </a:lvl1pPr>
          </a:lstStyle>
          <a:p>
            <a:pPr/>
            <a:r>
              <a:t>2022  ·  Mia Juliet Dobson</a:t>
            </a: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6" name="Slide Title"/>
          <p:cNvSpPr txBox="1"/>
          <p:nvPr>
            <p:ph type="title" hasCustomPrompt="1"/>
          </p:nvPr>
        </p:nvSpPr>
        <p:spPr>
          <a:prstGeom prst="rect">
            <a:avLst/>
          </a:prstGeom>
        </p:spPr>
        <p:txBody>
          <a:bodyPr/>
          <a:lstStyle/>
          <a:p>
            <a:pPr/>
            <a:r>
              <a:t>Slide Title</a:t>
            </a:r>
          </a:p>
        </p:txBody>
      </p:sp>
      <p:sp>
        <p:nvSpPr>
          <p:cNvPr id="27"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j-lt"/>
                <a:ea typeface="+mj-ea"/>
                <a:cs typeface="+mj-cs"/>
                <a:sym typeface="Calamity Bold"/>
              </a:defRPr>
            </a:lvl1pPr>
          </a:lstStyle>
          <a:p>
            <a:pPr/>
            <a:r>
              <a:t>Slide Subtitle</a:t>
            </a:r>
          </a:p>
        </p:txBody>
      </p:sp>
      <p:sp>
        <p:nvSpPr>
          <p:cNvPr id="28"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sp>
        <p:nvSpPr>
          <p:cNvPr id="36"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atin typeface="+mn-lt"/>
                <a:ea typeface="+mn-ea"/>
                <a:cs typeface="+mn-cs"/>
                <a:sym typeface="Helvetica Neue"/>
              </a:defRPr>
            </a:lvl1pPr>
          </a:lstStyle>
          <a:p>
            <a:pPr/>
            <a:r>
              <a:t>Author and Date</a:t>
            </a:r>
          </a:p>
        </p:txBody>
      </p:sp>
      <p:sp>
        <p:nvSpPr>
          <p:cNvPr id="37"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38"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a:latin typeface="+mj-lt"/>
                <a:ea typeface="+mj-ea"/>
                <a:cs typeface="+mj-cs"/>
                <a:sym typeface="Calamity Bold"/>
              </a:defRPr>
            </a:lvl1pPr>
            <a:lvl2pPr marL="0" indent="457200" defTabSz="825500">
              <a:lnSpc>
                <a:spcPct val="100000"/>
              </a:lnSpc>
              <a:spcBef>
                <a:spcPts val="0"/>
              </a:spcBef>
              <a:buSzTx/>
              <a:buNone/>
              <a:defRPr sz="5500">
                <a:latin typeface="+mj-lt"/>
                <a:ea typeface="+mj-ea"/>
                <a:cs typeface="+mj-cs"/>
                <a:sym typeface="Calamity Bold"/>
              </a:defRPr>
            </a:lvl2pPr>
            <a:lvl3pPr marL="0" indent="914400" defTabSz="825500">
              <a:lnSpc>
                <a:spcPct val="100000"/>
              </a:lnSpc>
              <a:spcBef>
                <a:spcPts val="0"/>
              </a:spcBef>
              <a:buSzTx/>
              <a:buNone/>
              <a:defRPr sz="5500">
                <a:latin typeface="+mj-lt"/>
                <a:ea typeface="+mj-ea"/>
                <a:cs typeface="+mj-cs"/>
                <a:sym typeface="Calamity Bold"/>
              </a:defRPr>
            </a:lvl3pPr>
            <a:lvl4pPr marL="0" indent="1371600" defTabSz="825500">
              <a:lnSpc>
                <a:spcPct val="100000"/>
              </a:lnSpc>
              <a:spcBef>
                <a:spcPts val="0"/>
              </a:spcBef>
              <a:buSzTx/>
              <a:buNone/>
              <a:defRPr sz="5500">
                <a:latin typeface="+mj-lt"/>
                <a:ea typeface="+mj-ea"/>
                <a:cs typeface="+mj-cs"/>
                <a:sym typeface="Calamity Bold"/>
              </a:defRPr>
            </a:lvl4pPr>
            <a:lvl5pPr marL="0" indent="1828800" defTabSz="825500">
              <a:lnSpc>
                <a:spcPct val="100000"/>
              </a:lnSpc>
              <a:spcBef>
                <a:spcPts val="0"/>
              </a:spcBef>
              <a:buSzTx/>
              <a:buNone/>
              <a:defRPr sz="5500">
                <a:latin typeface="+mj-lt"/>
                <a:ea typeface="+mj-ea"/>
                <a:cs typeface="+mj-cs"/>
                <a:sym typeface="Calamity Bold"/>
              </a:defRPr>
            </a:lvl5pPr>
          </a:lstStyle>
          <a:p>
            <a:pPr/>
            <a:r>
              <a:t>Presentation Subtitle</a:t>
            </a:r>
          </a:p>
          <a:p>
            <a:pPr lvl="1"/>
            <a:r>
              <a:t/>
            </a:r>
          </a:p>
          <a:p>
            <a:pPr lvl="2"/>
            <a:r>
              <a:t/>
            </a:r>
          </a:p>
          <a:p>
            <a:pPr lvl="3"/>
            <a:r>
              <a:t/>
            </a:r>
          </a:p>
          <a:p>
            <a:pPr lvl="4"/>
            <a:r>
              <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53" name="Slide Title"/>
          <p:cNvSpPr txBox="1"/>
          <p:nvPr>
            <p:ph type="title" hasCustomPrompt="1"/>
          </p:nvPr>
        </p:nvSpPr>
        <p:spPr>
          <a:prstGeom prst="rect">
            <a:avLst/>
          </a:prstGeom>
        </p:spPr>
        <p:txBody>
          <a:bodyPr/>
          <a:lstStyle/>
          <a:p>
            <a:pPr/>
            <a:r>
              <a:t>Slide Title</a:t>
            </a:r>
          </a:p>
        </p:txBody>
      </p:sp>
      <p:sp>
        <p:nvSpPr>
          <p:cNvPr id="54"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j-lt"/>
                <a:ea typeface="+mj-ea"/>
                <a:cs typeface="+mj-cs"/>
                <a:sym typeface="Calamity Bold"/>
              </a:defRPr>
            </a:lvl1pPr>
          </a:lstStyle>
          <a:p>
            <a:pPr/>
            <a:r>
              <a:t>Slide Subtitle</a:t>
            </a:r>
          </a:p>
        </p:txBody>
      </p:sp>
      <p:sp>
        <p:nvSpPr>
          <p:cNvPr id="55"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6" name="Rectangle"/>
          <p:cNvSpPr/>
          <p:nvPr/>
        </p:nvSpPr>
        <p:spPr>
          <a:xfrm>
            <a:off x="-138341" y="12479542"/>
            <a:ext cx="24660682" cy="1245690"/>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7" name="MPhys Project · A robot that swims in grain silos"/>
          <p:cNvSpPr txBox="1"/>
          <p:nvPr/>
        </p:nvSpPr>
        <p:spPr>
          <a:xfrm>
            <a:off x="1206499" y="12498837"/>
            <a:ext cx="10981976" cy="81923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sz="3600">
                <a:solidFill>
                  <a:srgbClr val="CFCFCF"/>
                </a:solidFill>
                <a:latin typeface="Calamity Regular"/>
                <a:ea typeface="Calamity Regular"/>
                <a:cs typeface="Calamity Regular"/>
                <a:sym typeface="Calamity Regular"/>
              </a:defRPr>
            </a:lvl1pPr>
          </a:lstStyle>
          <a:p>
            <a:pPr/>
            <a:r>
              <a:t>MPhys Project · A robot that swims in grain silos</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Group"/>
          <p:cNvSpPr/>
          <p:nvPr/>
        </p:nvSpPr>
        <p:spPr>
          <a:xfrm>
            <a:off x="-7069" y="12467387"/>
            <a:ext cx="24391070" cy="1270001"/>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4"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5" name="A robot that swims in grain silos"/>
          <p:cNvSpPr txBox="1"/>
          <p:nvPr/>
        </p:nvSpPr>
        <p:spPr>
          <a:xfrm>
            <a:off x="16319500" y="12692771"/>
            <a:ext cx="7968309" cy="81923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sz="3600">
                <a:solidFill>
                  <a:srgbClr val="FFFFFF"/>
                </a:solidFill>
                <a:latin typeface="Calamity Regular"/>
                <a:ea typeface="Calamity Regular"/>
                <a:cs typeface="Calamity Regular"/>
                <a:sym typeface="Calamity Regular"/>
              </a:defRPr>
            </a:lvl1pPr>
          </a:lstStyle>
          <a:p>
            <a:pPr/>
            <a:r>
              <a:t>A robot that swims in grain silos</a:t>
            </a:r>
          </a:p>
        </p:txBody>
      </p:sp>
      <p:sp>
        <p:nvSpPr>
          <p:cNvPr id="6"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0" baseline="0" cap="none" i="0" spc="-170" strike="noStrike" sz="8500" u="none">
          <a:solidFill>
            <a:srgbClr val="000000"/>
          </a:solidFill>
          <a:uFillTx/>
          <a:latin typeface="+mj-lt"/>
          <a:ea typeface="+mj-ea"/>
          <a:cs typeface="+mj-cs"/>
          <a:sym typeface="Calamity Bold"/>
        </a:defRPr>
      </a:lvl1pPr>
      <a:lvl2pPr marL="0" marR="0" indent="457200" algn="l" defTabSz="2438338" latinLnBrk="0">
        <a:lnSpc>
          <a:spcPct val="80000"/>
        </a:lnSpc>
        <a:spcBef>
          <a:spcPts val="0"/>
        </a:spcBef>
        <a:spcAft>
          <a:spcPts val="0"/>
        </a:spcAft>
        <a:buClrTx/>
        <a:buSzTx/>
        <a:buFontTx/>
        <a:buNone/>
        <a:tabLst/>
        <a:defRPr b="0" baseline="0" cap="none" i="0" spc="-170" strike="noStrike" sz="8500" u="none">
          <a:solidFill>
            <a:srgbClr val="000000"/>
          </a:solidFill>
          <a:uFillTx/>
          <a:latin typeface="+mj-lt"/>
          <a:ea typeface="+mj-ea"/>
          <a:cs typeface="+mj-cs"/>
          <a:sym typeface="Calamity Bold"/>
        </a:defRPr>
      </a:lvl2pPr>
      <a:lvl3pPr marL="0" marR="0" indent="914400" algn="l" defTabSz="2438338" latinLnBrk="0">
        <a:lnSpc>
          <a:spcPct val="80000"/>
        </a:lnSpc>
        <a:spcBef>
          <a:spcPts val="0"/>
        </a:spcBef>
        <a:spcAft>
          <a:spcPts val="0"/>
        </a:spcAft>
        <a:buClrTx/>
        <a:buSzTx/>
        <a:buFontTx/>
        <a:buNone/>
        <a:tabLst/>
        <a:defRPr b="0" baseline="0" cap="none" i="0" spc="-170" strike="noStrike" sz="8500" u="none">
          <a:solidFill>
            <a:srgbClr val="000000"/>
          </a:solidFill>
          <a:uFillTx/>
          <a:latin typeface="+mj-lt"/>
          <a:ea typeface="+mj-ea"/>
          <a:cs typeface="+mj-cs"/>
          <a:sym typeface="Calamity Bold"/>
        </a:defRPr>
      </a:lvl3pPr>
      <a:lvl4pPr marL="0" marR="0" indent="1371600" algn="l" defTabSz="2438338" latinLnBrk="0">
        <a:lnSpc>
          <a:spcPct val="80000"/>
        </a:lnSpc>
        <a:spcBef>
          <a:spcPts val="0"/>
        </a:spcBef>
        <a:spcAft>
          <a:spcPts val="0"/>
        </a:spcAft>
        <a:buClrTx/>
        <a:buSzTx/>
        <a:buFontTx/>
        <a:buNone/>
        <a:tabLst/>
        <a:defRPr b="0" baseline="0" cap="none" i="0" spc="-170" strike="noStrike" sz="8500" u="none">
          <a:solidFill>
            <a:srgbClr val="000000"/>
          </a:solidFill>
          <a:uFillTx/>
          <a:latin typeface="+mj-lt"/>
          <a:ea typeface="+mj-ea"/>
          <a:cs typeface="+mj-cs"/>
          <a:sym typeface="Calamity Bold"/>
        </a:defRPr>
      </a:lvl4pPr>
      <a:lvl5pPr marL="0" marR="0" indent="1828800" algn="l" defTabSz="2438338" latinLnBrk="0">
        <a:lnSpc>
          <a:spcPct val="80000"/>
        </a:lnSpc>
        <a:spcBef>
          <a:spcPts val="0"/>
        </a:spcBef>
        <a:spcAft>
          <a:spcPts val="0"/>
        </a:spcAft>
        <a:buClrTx/>
        <a:buSzTx/>
        <a:buFontTx/>
        <a:buNone/>
        <a:tabLst/>
        <a:defRPr b="0" baseline="0" cap="none" i="0" spc="-170" strike="noStrike" sz="8500" u="none">
          <a:solidFill>
            <a:srgbClr val="000000"/>
          </a:solidFill>
          <a:uFillTx/>
          <a:latin typeface="+mj-lt"/>
          <a:ea typeface="+mj-ea"/>
          <a:cs typeface="+mj-cs"/>
          <a:sym typeface="Calamity Bold"/>
        </a:defRPr>
      </a:lvl5pPr>
      <a:lvl6pPr marL="0" marR="0" indent="2286000" algn="l" defTabSz="2438338" latinLnBrk="0">
        <a:lnSpc>
          <a:spcPct val="80000"/>
        </a:lnSpc>
        <a:spcBef>
          <a:spcPts val="0"/>
        </a:spcBef>
        <a:spcAft>
          <a:spcPts val="0"/>
        </a:spcAft>
        <a:buClrTx/>
        <a:buSzTx/>
        <a:buFontTx/>
        <a:buNone/>
        <a:tabLst/>
        <a:defRPr b="0" baseline="0" cap="none" i="0" spc="-170" strike="noStrike" sz="8500" u="none">
          <a:solidFill>
            <a:srgbClr val="000000"/>
          </a:solidFill>
          <a:uFillTx/>
          <a:latin typeface="+mj-lt"/>
          <a:ea typeface="+mj-ea"/>
          <a:cs typeface="+mj-cs"/>
          <a:sym typeface="Calamity Bold"/>
        </a:defRPr>
      </a:lvl6pPr>
      <a:lvl7pPr marL="0" marR="0" indent="2743200" algn="l" defTabSz="2438338" latinLnBrk="0">
        <a:lnSpc>
          <a:spcPct val="80000"/>
        </a:lnSpc>
        <a:spcBef>
          <a:spcPts val="0"/>
        </a:spcBef>
        <a:spcAft>
          <a:spcPts val="0"/>
        </a:spcAft>
        <a:buClrTx/>
        <a:buSzTx/>
        <a:buFontTx/>
        <a:buNone/>
        <a:tabLst/>
        <a:defRPr b="0" baseline="0" cap="none" i="0" spc="-170" strike="noStrike" sz="8500" u="none">
          <a:solidFill>
            <a:srgbClr val="000000"/>
          </a:solidFill>
          <a:uFillTx/>
          <a:latin typeface="+mj-lt"/>
          <a:ea typeface="+mj-ea"/>
          <a:cs typeface="+mj-cs"/>
          <a:sym typeface="Calamity Bold"/>
        </a:defRPr>
      </a:lvl7pPr>
      <a:lvl8pPr marL="0" marR="0" indent="3200400" algn="l" defTabSz="2438338" latinLnBrk="0">
        <a:lnSpc>
          <a:spcPct val="80000"/>
        </a:lnSpc>
        <a:spcBef>
          <a:spcPts val="0"/>
        </a:spcBef>
        <a:spcAft>
          <a:spcPts val="0"/>
        </a:spcAft>
        <a:buClrTx/>
        <a:buSzTx/>
        <a:buFontTx/>
        <a:buNone/>
        <a:tabLst/>
        <a:defRPr b="0" baseline="0" cap="none" i="0" spc="-170" strike="noStrike" sz="8500" u="none">
          <a:solidFill>
            <a:srgbClr val="000000"/>
          </a:solidFill>
          <a:uFillTx/>
          <a:latin typeface="+mj-lt"/>
          <a:ea typeface="+mj-ea"/>
          <a:cs typeface="+mj-cs"/>
          <a:sym typeface="Calamity Bold"/>
        </a:defRPr>
      </a:lvl8pPr>
      <a:lvl9pPr marL="0" marR="0" indent="3657600" algn="l" defTabSz="2438338" latinLnBrk="0">
        <a:lnSpc>
          <a:spcPct val="80000"/>
        </a:lnSpc>
        <a:spcBef>
          <a:spcPts val="0"/>
        </a:spcBef>
        <a:spcAft>
          <a:spcPts val="0"/>
        </a:spcAft>
        <a:buClrTx/>
        <a:buSzTx/>
        <a:buFontTx/>
        <a:buNone/>
        <a:tabLst/>
        <a:defRPr b="0" baseline="0" cap="none" i="0" spc="-170" strike="noStrike" sz="8500" u="none">
          <a:solidFill>
            <a:srgbClr val="000000"/>
          </a:solidFill>
          <a:uFillTx/>
          <a:latin typeface="+mj-lt"/>
          <a:ea typeface="+mj-ea"/>
          <a:cs typeface="+mj-cs"/>
          <a:sym typeface="Calamity Bold"/>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Calamity Regular"/>
          <a:ea typeface="Calamity Regular"/>
          <a:cs typeface="Calamity Regular"/>
          <a:sym typeface="Calamity Regular"/>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Calamity Regular"/>
          <a:ea typeface="Calamity Regular"/>
          <a:cs typeface="Calamity Regular"/>
          <a:sym typeface="Calamity Regular"/>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Calamity Regular"/>
          <a:ea typeface="Calamity Regular"/>
          <a:cs typeface="Calamity Regular"/>
          <a:sym typeface="Calamity Regular"/>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Calamity Regular"/>
          <a:ea typeface="Calamity Regular"/>
          <a:cs typeface="Calamity Regular"/>
          <a:sym typeface="Calamity Regular"/>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Calamity Regular"/>
          <a:ea typeface="Calamity Regular"/>
          <a:cs typeface="Calamity Regular"/>
          <a:sym typeface="Calamity Regular"/>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Calamity Regular"/>
          <a:ea typeface="Calamity Regular"/>
          <a:cs typeface="Calamity Regular"/>
          <a:sym typeface="Calamity Regular"/>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Calamity Regular"/>
          <a:ea typeface="Calamity Regular"/>
          <a:cs typeface="Calamity Regular"/>
          <a:sym typeface="Calamity Regular"/>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Calamity Regular"/>
          <a:ea typeface="Calamity Regular"/>
          <a:cs typeface="Calamity Regular"/>
          <a:sym typeface="Calamity Regular"/>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Calamity Regular"/>
          <a:ea typeface="Calamity Regular"/>
          <a:cs typeface="Calamity Regular"/>
          <a:sym typeface="Calamity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Relationship Id="rId4" Type="http://schemas.openxmlformats.org/officeDocument/2006/relationships/image" Target="../media/image9.tif"/><Relationship Id="rId5" Type="http://schemas.openxmlformats.org/officeDocument/2006/relationships/image" Target="../media/image10.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tif"/><Relationship Id="rId4" Type="http://schemas.openxmlformats.org/officeDocument/2006/relationships/image" Target="../media/image8.tif"/><Relationship Id="rId5" Type="http://schemas.openxmlformats.org/officeDocument/2006/relationships/image" Target="../media/image9.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tif"/><Relationship Id="rId4"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hyperlink" Target="http://fao.org/3/mb060e/mb060e00.pdf"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7.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 Id="rId3" Type="http://schemas.openxmlformats.org/officeDocument/2006/relationships/image" Target="../media/image9.png"/><Relationship Id="rId4" Type="http://schemas.openxmlformats.org/officeDocument/2006/relationships/image" Target="../media/image28.png"/><Relationship Id="rId5" Type="http://schemas.openxmlformats.org/officeDocument/2006/relationships/image" Target="../media/image1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3.jpeg"/><Relationship Id="rId5" Type="http://schemas.openxmlformats.org/officeDocument/2006/relationships/image" Target="../media/image7.png"/><Relationship Id="rId6"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8.png"/><Relationship Id="rId6" Type="http://schemas.openxmlformats.org/officeDocument/2006/relationships/image" Target="../media/image3.tif"/><Relationship Id="rId7"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tif"/><Relationship Id="rId5" Type="http://schemas.openxmlformats.org/officeDocument/2006/relationships/image" Target="../media/image5.tif"/><Relationship Id="rId6"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tif"/><Relationship Id="rId4" Type="http://schemas.openxmlformats.org/officeDocument/2006/relationships/image" Target="../media/image15.png"/><Relationship Id="rId5"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 name="Layer.tiff" descr="Layer.tiff"/>
          <p:cNvPicPr>
            <a:picLocks noChangeAspect="1"/>
          </p:cNvPicPr>
          <p:nvPr/>
        </p:nvPicPr>
        <p:blipFill>
          <a:blip r:embed="rId2">
            <a:extLst/>
          </a:blip>
          <a:stretch>
            <a:fillRect/>
          </a:stretch>
        </p:blipFill>
        <p:spPr>
          <a:xfrm>
            <a:off x="-102167" y="5598100"/>
            <a:ext cx="5149537" cy="6866049"/>
          </a:xfrm>
          <a:prstGeom prst="rect">
            <a:avLst/>
          </a:prstGeom>
          <a:ln w="12700">
            <a:miter lim="400000"/>
          </a:ln>
        </p:spPr>
      </p:pic>
      <p:sp>
        <p:nvSpPr>
          <p:cNvPr id="68" name="A robot that swims in grain silos"/>
          <p:cNvSpPr txBox="1"/>
          <p:nvPr>
            <p:ph type="ctrTitle"/>
          </p:nvPr>
        </p:nvSpPr>
        <p:spPr>
          <a:xfrm>
            <a:off x="1249545" y="3151548"/>
            <a:ext cx="21884910" cy="4648201"/>
          </a:xfrm>
          <a:prstGeom prst="rect">
            <a:avLst/>
          </a:prstGeom>
        </p:spPr>
        <p:txBody>
          <a:bodyPr/>
          <a:lstStyle/>
          <a:p>
            <a:pPr lvl="1">
              <a:defRPr spc="-197" sz="9900"/>
            </a:pPr>
            <a:r>
              <a:t>A robot that swims in grain silos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he Conti Model"/>
          <p:cNvSpPr txBox="1"/>
          <p:nvPr>
            <p:ph type="body" sz="quarter" idx="1"/>
          </p:nvPr>
        </p:nvSpPr>
        <p:spPr>
          <a:xfrm>
            <a:off x="9582510" y="4902426"/>
            <a:ext cx="13239520" cy="1955575"/>
          </a:xfrm>
          <a:prstGeom prst="rect">
            <a:avLst/>
          </a:prstGeom>
        </p:spPr>
        <p:txBody>
          <a:bodyPr/>
          <a:lstStyle>
            <a:lvl1pPr marL="0" indent="0">
              <a:lnSpc>
                <a:spcPct val="80000"/>
              </a:lnSpc>
              <a:spcBef>
                <a:spcPts val="0"/>
              </a:spcBef>
              <a:buSzTx/>
              <a:buNone/>
              <a:defRPr spc="-197" sz="9900">
                <a:latin typeface="+mj-lt"/>
                <a:ea typeface="+mj-ea"/>
                <a:cs typeface="+mj-cs"/>
                <a:sym typeface="Calamity Bold"/>
              </a:defRPr>
            </a:lvl1pPr>
          </a:lstStyle>
          <a:p>
            <a:pPr/>
            <a:r>
              <a:t>The Conti Model</a:t>
            </a:r>
          </a:p>
        </p:txBody>
      </p:sp>
      <p:sp>
        <p:nvSpPr>
          <p:cNvPr id="163" name="part 2"/>
          <p:cNvSpPr/>
          <p:nvPr/>
        </p:nvSpPr>
        <p:spPr>
          <a:xfrm>
            <a:off x="4064000" y="12467387"/>
            <a:ext cx="2844355" cy="1270001"/>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4800">
                <a:solidFill>
                  <a:srgbClr val="FFFFFF"/>
                </a:solidFill>
                <a:latin typeface="Calamity Regular"/>
                <a:ea typeface="Calamity Regular"/>
                <a:cs typeface="Calamity Regular"/>
                <a:sym typeface="Calamity Regular"/>
              </a:defRPr>
            </a:lvl1pPr>
          </a:lstStyle>
          <a:p>
            <a:pPr/>
            <a:r>
              <a:t>part 2</a:t>
            </a:r>
          </a:p>
        </p:txBody>
      </p:sp>
      <p:pic>
        <p:nvPicPr>
          <p:cNvPr id="164" name="CROVER - device_view2.png" descr="CROVER - device_view2.png"/>
          <p:cNvPicPr>
            <a:picLocks noChangeAspect="1"/>
          </p:cNvPicPr>
          <p:nvPr/>
        </p:nvPicPr>
        <p:blipFill>
          <a:blip r:embed="rId2">
            <a:extLst/>
          </a:blip>
          <a:srcRect l="9677" t="0" r="6475" b="36"/>
          <a:stretch>
            <a:fillRect/>
          </a:stretch>
        </p:blipFill>
        <p:spPr>
          <a:xfrm>
            <a:off x="-63482" y="6226415"/>
            <a:ext cx="9309546" cy="6245049"/>
          </a:xfrm>
          <a:prstGeom prst="rect">
            <a:avLst/>
          </a:prstGeom>
          <a:ln w="12700">
            <a:miter lim="400000"/>
          </a:ln>
        </p:spPr>
      </p:pic>
      <p:sp>
        <p:nvSpPr>
          <p:cNvPr id="165" name="Rectangle"/>
          <p:cNvSpPr/>
          <p:nvPr/>
        </p:nvSpPr>
        <p:spPr>
          <a:xfrm>
            <a:off x="-13329" y="-1540807"/>
            <a:ext cx="9252940" cy="7865910"/>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6" name="Rectangle"/>
          <p:cNvSpPr/>
          <p:nvPr/>
        </p:nvSpPr>
        <p:spPr>
          <a:xfrm>
            <a:off x="-76829" y="-1540807"/>
            <a:ext cx="9252940" cy="7865910"/>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Parameter space"/>
          <p:cNvSpPr txBox="1"/>
          <p:nvPr>
            <p:ph type="title"/>
          </p:nvPr>
        </p:nvSpPr>
        <p:spPr>
          <a:prstGeom prst="rect">
            <a:avLst/>
          </a:prstGeom>
        </p:spPr>
        <p:txBody>
          <a:bodyPr/>
          <a:lstStyle/>
          <a:p>
            <a:pPr/>
            <a:r>
              <a:t>Parameter space</a:t>
            </a:r>
          </a:p>
        </p:txBody>
      </p:sp>
      <p:pic>
        <p:nvPicPr>
          <p:cNvPr id="169" name="3d span.png" descr="3d span.png"/>
          <p:cNvPicPr>
            <a:picLocks noChangeAspect="1"/>
          </p:cNvPicPr>
          <p:nvPr/>
        </p:nvPicPr>
        <p:blipFill>
          <a:blip r:embed="rId3">
            <a:extLst/>
          </a:blip>
          <a:stretch>
            <a:fillRect/>
          </a:stretch>
        </p:blipFill>
        <p:spPr>
          <a:xfrm>
            <a:off x="4059851" y="2512662"/>
            <a:ext cx="16264298" cy="916812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Conti simulation"/>
          <p:cNvSpPr txBox="1"/>
          <p:nvPr>
            <p:ph type="title"/>
          </p:nvPr>
        </p:nvSpPr>
        <p:spPr>
          <a:xfrm>
            <a:off x="1206500" y="1047154"/>
            <a:ext cx="14588919" cy="1493574"/>
          </a:xfrm>
          <a:prstGeom prst="rect">
            <a:avLst/>
          </a:prstGeom>
        </p:spPr>
        <p:txBody>
          <a:bodyPr/>
          <a:lstStyle/>
          <a:p>
            <a:pPr/>
            <a:r>
              <a:t>Conti simulation</a:t>
            </a:r>
          </a:p>
        </p:txBody>
      </p:sp>
      <p:grpSp>
        <p:nvGrpSpPr>
          <p:cNvPr id="177" name="Group"/>
          <p:cNvGrpSpPr/>
          <p:nvPr/>
        </p:nvGrpSpPr>
        <p:grpSpPr>
          <a:xfrm>
            <a:off x="5394592" y="2729401"/>
            <a:ext cx="8817643" cy="9549313"/>
            <a:chOff x="0" y="0"/>
            <a:chExt cx="8817641" cy="9549311"/>
          </a:xfrm>
        </p:grpSpPr>
        <p:pic>
          <p:nvPicPr>
            <p:cNvPr id="174" name="Background Layer.tiff" descr="Background Layer.tiff"/>
            <p:cNvPicPr>
              <a:picLocks noChangeAspect="1"/>
            </p:cNvPicPr>
            <p:nvPr/>
          </p:nvPicPr>
          <p:blipFill>
            <a:blip r:embed="rId3">
              <a:extLst/>
            </a:blip>
            <a:srcRect l="0" t="0" r="0" b="0"/>
            <a:stretch>
              <a:fillRect/>
            </a:stretch>
          </p:blipFill>
          <p:spPr>
            <a:xfrm>
              <a:off x="0" y="0"/>
              <a:ext cx="8575096" cy="9388320"/>
            </a:xfrm>
            <a:prstGeom prst="rect">
              <a:avLst/>
            </a:prstGeom>
            <a:ln w="12700" cap="flat">
              <a:noFill/>
              <a:miter lim="400000"/>
            </a:ln>
            <a:effectLst/>
          </p:spPr>
        </p:pic>
        <p:pic>
          <p:nvPicPr>
            <p:cNvPr id="175" name="Layer.tiff" descr="Layer.tiff"/>
            <p:cNvPicPr>
              <a:picLocks noChangeAspect="1"/>
            </p:cNvPicPr>
            <p:nvPr/>
          </p:nvPicPr>
          <p:blipFill>
            <a:blip r:embed="rId4">
              <a:extLst/>
            </a:blip>
            <a:stretch>
              <a:fillRect/>
            </a:stretch>
          </p:blipFill>
          <p:spPr>
            <a:xfrm>
              <a:off x="7062651" y="6586639"/>
              <a:ext cx="1668896" cy="2962673"/>
            </a:xfrm>
            <a:prstGeom prst="rect">
              <a:avLst/>
            </a:prstGeom>
            <a:ln w="12700" cap="flat">
              <a:noFill/>
              <a:miter lim="400000"/>
            </a:ln>
            <a:effectLst/>
          </p:spPr>
        </p:pic>
        <p:sp>
          <p:nvSpPr>
            <p:cNvPr id="176" name="z"/>
            <p:cNvSpPr txBox="1"/>
            <p:nvPr/>
          </p:nvSpPr>
          <p:spPr>
            <a:xfrm>
              <a:off x="8446746" y="5755085"/>
              <a:ext cx="370896" cy="7622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latin typeface="Calamity Regular"/>
                  <a:ea typeface="Calamity Regular"/>
                  <a:cs typeface="Calamity Regular"/>
                  <a:sym typeface="Calamity Regular"/>
                </a:defRPr>
              </a:lvl1pPr>
            </a:lstStyle>
            <a:p>
              <a:pPr/>
              <a:r>
                <a:t>z</a:t>
              </a:r>
            </a:p>
          </p:txBody>
        </p:sp>
      </p:grpSp>
      <p:sp>
        <p:nvSpPr>
          <p:cNvPr id="178" name="Robot"/>
          <p:cNvSpPr txBox="1"/>
          <p:nvPr/>
        </p:nvSpPr>
        <p:spPr>
          <a:xfrm>
            <a:off x="7592959" y="8662106"/>
            <a:ext cx="170972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solidFill>
                  <a:schemeClr val="accent4">
                    <a:hueOff val="348544"/>
                    <a:lumOff val="7139"/>
                  </a:schemeClr>
                </a:solidFill>
                <a:latin typeface="Calamity Regular"/>
                <a:ea typeface="Calamity Regular"/>
                <a:cs typeface="Calamity Regular"/>
                <a:sym typeface="Calamity Regular"/>
              </a:defRPr>
            </a:lvl1pPr>
          </a:lstStyle>
          <a:p>
            <a:pPr/>
            <a:r>
              <a:t>Robot</a:t>
            </a:r>
          </a:p>
        </p:txBody>
      </p:sp>
      <p:sp>
        <p:nvSpPr>
          <p:cNvPr id="179" name="Grain"/>
          <p:cNvSpPr txBox="1"/>
          <p:nvPr/>
        </p:nvSpPr>
        <p:spPr>
          <a:xfrm>
            <a:off x="9030300" y="5920401"/>
            <a:ext cx="154622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solidFill>
                  <a:schemeClr val="accent1"/>
                </a:solidFill>
                <a:latin typeface="Calamity Regular"/>
                <a:ea typeface="Calamity Regular"/>
                <a:cs typeface="Calamity Regular"/>
                <a:sym typeface="Calamity Regular"/>
              </a:defRPr>
            </a:lvl1pPr>
          </a:lstStyle>
          <a:p>
            <a:pPr/>
            <a:r>
              <a:t>Grain</a:t>
            </a:r>
          </a:p>
        </p:txBody>
      </p:sp>
      <p:grpSp>
        <p:nvGrpSpPr>
          <p:cNvPr id="182" name="Group"/>
          <p:cNvGrpSpPr/>
          <p:nvPr/>
        </p:nvGrpSpPr>
        <p:grpSpPr>
          <a:xfrm>
            <a:off x="420902" y="4594861"/>
            <a:ext cx="5145690" cy="6018706"/>
            <a:chOff x="0" y="0"/>
            <a:chExt cx="5145689" cy="6018704"/>
          </a:xfrm>
        </p:grpSpPr>
        <p:sp>
          <p:nvSpPr>
            <p:cNvPr id="180" name="Pressure gradient"/>
            <p:cNvSpPr txBox="1"/>
            <p:nvPr/>
          </p:nvSpPr>
          <p:spPr>
            <a:xfrm>
              <a:off x="-1" y="4067245"/>
              <a:ext cx="4879227"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100">
                  <a:solidFill>
                    <a:srgbClr val="000000"/>
                  </a:solidFill>
                  <a:latin typeface="Calamity Regular"/>
                  <a:ea typeface="Calamity Regular"/>
                  <a:cs typeface="Calamity Regular"/>
                  <a:sym typeface="Calamity Regular"/>
                </a:defRPr>
              </a:lvl1pPr>
            </a:lstStyle>
            <a:p>
              <a:pPr/>
              <a:r>
                <a:t>Pressure gradient</a:t>
              </a:r>
            </a:p>
          </p:txBody>
        </p:sp>
        <p:sp>
          <p:nvSpPr>
            <p:cNvPr id="181" name="Line"/>
            <p:cNvSpPr/>
            <p:nvPr/>
          </p:nvSpPr>
          <p:spPr>
            <a:xfrm>
              <a:off x="4713276" y="-1"/>
              <a:ext cx="432414" cy="6018706"/>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grpSp>
        <p:nvGrpSpPr>
          <p:cNvPr id="185" name="Group"/>
          <p:cNvGrpSpPr/>
          <p:nvPr/>
        </p:nvGrpSpPr>
        <p:grpSpPr>
          <a:xfrm>
            <a:off x="16395194" y="7994005"/>
            <a:ext cx="6734891" cy="4101691"/>
            <a:chOff x="0" y="0"/>
            <a:chExt cx="6734889" cy="4101689"/>
          </a:xfrm>
        </p:grpSpPr>
        <p:pic>
          <p:nvPicPr>
            <p:cNvPr id="183" name="Image" descr="Image"/>
            <p:cNvPicPr>
              <a:picLocks noChangeAspect="1"/>
            </p:cNvPicPr>
            <p:nvPr/>
          </p:nvPicPr>
          <p:blipFill>
            <a:blip r:embed="rId5">
              <a:extLst/>
            </a:blip>
            <a:srcRect l="0" t="0" r="0" b="46519"/>
            <a:stretch>
              <a:fillRect/>
            </a:stretch>
          </p:blipFill>
          <p:spPr>
            <a:xfrm>
              <a:off x="0" y="1006353"/>
              <a:ext cx="6734890" cy="3095337"/>
            </a:xfrm>
            <a:prstGeom prst="rect">
              <a:avLst/>
            </a:prstGeom>
            <a:ln w="12700" cap="flat">
              <a:noFill/>
              <a:miter lim="400000"/>
            </a:ln>
            <a:effectLst/>
          </p:spPr>
        </p:pic>
        <p:sp>
          <p:nvSpPr>
            <p:cNvPr id="184" name="Equation"/>
            <p:cNvSpPr txBox="1"/>
            <p:nvPr/>
          </p:nvSpPr>
          <p:spPr>
            <a:xfrm>
              <a:off x="1657583" y="0"/>
              <a:ext cx="3805504" cy="100635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8700" i="1">
                            <a:solidFill>
                              <a:srgbClr val="000000"/>
                            </a:solidFill>
                            <a:latin typeface="Cambria Math" panose="02040503050406030204" pitchFamily="18" charset="0"/>
                          </a:rPr>
                          <m:t>F</m:t>
                        </m:r>
                      </m:e>
                      <m:sub>
                        <m:r>
                          <a:rPr xmlns:a="http://schemas.openxmlformats.org/drawingml/2006/main" sz="8700" i="1">
                            <a:solidFill>
                              <a:srgbClr val="000000"/>
                            </a:solidFill>
                            <a:latin typeface="Cambria Math" panose="02040503050406030204" pitchFamily="18" charset="0"/>
                          </a:rPr>
                          <m:t>t</m:t>
                        </m:r>
                      </m:sub>
                    </m:sSub>
                    <m:r>
                      <a:rPr xmlns:a="http://schemas.openxmlformats.org/drawingml/2006/main" sz="8700" i="1">
                        <a:solidFill>
                          <a:srgbClr val="000000"/>
                        </a:solidFill>
                        <a:latin typeface="Cambria Math" panose="02040503050406030204" pitchFamily="18" charset="0"/>
                      </a:rPr>
                      <m:t>≤</m:t>
                    </m:r>
                    <m:r>
                      <a:rPr xmlns:a="http://schemas.openxmlformats.org/drawingml/2006/main" sz="8700" i="1">
                        <a:solidFill>
                          <a:srgbClr val="000000"/>
                        </a:solidFill>
                        <a:latin typeface="Cambria Math" panose="02040503050406030204" pitchFamily="18" charset="0"/>
                      </a:rPr>
                      <m:t>μ</m:t>
                    </m:r>
                    <m:sSub>
                      <m:e>
                        <m:r>
                          <a:rPr xmlns:a="http://schemas.openxmlformats.org/drawingml/2006/main" sz="8700" i="1">
                            <a:solidFill>
                              <a:srgbClr val="000000"/>
                            </a:solidFill>
                            <a:latin typeface="Cambria Math" panose="02040503050406030204" pitchFamily="18" charset="0"/>
                          </a:rPr>
                          <m:t>F</m:t>
                        </m:r>
                      </m:e>
                      <m:sub>
                        <m:r>
                          <a:rPr xmlns:a="http://schemas.openxmlformats.org/drawingml/2006/main" sz="8700" i="1">
                            <a:solidFill>
                              <a:srgbClr val="000000"/>
                            </a:solidFill>
                            <a:latin typeface="Cambria Math" panose="02040503050406030204" pitchFamily="18" charset="0"/>
                          </a:rPr>
                          <m:t>n</m:t>
                        </m:r>
                      </m:sub>
                    </m:sSub>
                  </m:oMath>
                </m:oMathPara>
              </a14:m>
              <a:endParaRPr sz="8700"/>
            </a:p>
          </p:txBody>
        </p:sp>
      </p:grpSp>
      <p:sp>
        <p:nvSpPr>
          <p:cNvPr id="186" name="crystal diagram"/>
          <p:cNvSpPr txBox="1"/>
          <p:nvPr/>
        </p:nvSpPr>
        <p:spPr>
          <a:xfrm>
            <a:off x="18502749" y="3168649"/>
            <a:ext cx="251978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crystal diagram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Noether's theorem"/>
          <p:cNvSpPr txBox="1"/>
          <p:nvPr>
            <p:ph type="title"/>
          </p:nvPr>
        </p:nvSpPr>
        <p:spPr>
          <a:prstGeom prst="rect">
            <a:avLst/>
          </a:prstGeom>
        </p:spPr>
        <p:txBody>
          <a:bodyPr/>
          <a:lstStyle/>
          <a:p>
            <a:pPr/>
            <a:r>
              <a:t>Noether's theorem</a:t>
            </a:r>
          </a:p>
        </p:txBody>
      </p:sp>
      <p:sp>
        <p:nvSpPr>
          <p:cNvPr id="191" name="Symmetry ↔ Conserv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Symmetry ↔ Conservation</a:t>
            </a:r>
          </a:p>
        </p:txBody>
      </p:sp>
      <p:sp>
        <p:nvSpPr>
          <p:cNvPr id="192" name="e.g.  Space-time  ↔  Momentum-energy…"/>
          <p:cNvSpPr txBox="1"/>
          <p:nvPr>
            <p:ph type="body" sz="half" idx="1"/>
          </p:nvPr>
        </p:nvSpPr>
        <p:spPr>
          <a:xfrm>
            <a:off x="1206500" y="4248504"/>
            <a:ext cx="15675557" cy="8256012"/>
          </a:xfrm>
          <a:prstGeom prst="rect">
            <a:avLst/>
          </a:prstGeom>
        </p:spPr>
        <p:txBody>
          <a:bodyPr/>
          <a:lstStyle/>
          <a:p>
            <a:pPr>
              <a:lnSpc>
                <a:spcPct val="100000"/>
              </a:lnSpc>
              <a:spcBef>
                <a:spcPts val="0"/>
              </a:spcBef>
            </a:pPr>
            <a:r>
              <a:t>e.g.  Space-time  ↔  Momentum-energy</a:t>
            </a:r>
          </a:p>
          <a:p>
            <a:pPr>
              <a:lnSpc>
                <a:spcPct val="100000"/>
              </a:lnSpc>
              <a:spcBef>
                <a:spcPts val="2200"/>
              </a:spcBef>
            </a:pPr>
            <a:r>
              <a:t>Fundamental and essential</a:t>
            </a:r>
          </a:p>
          <a:p>
            <a:pPr>
              <a:lnSpc>
                <a:spcPct val="100000"/>
              </a:lnSpc>
              <a:spcBef>
                <a:spcPts val="2200"/>
              </a:spcBef>
            </a:pPr>
          </a:p>
          <a:p>
            <a:pPr>
              <a:lnSpc>
                <a:spcPct val="100000"/>
              </a:lnSpc>
              <a:spcBef>
                <a:spcPts val="0"/>
              </a:spcBef>
            </a:pPr>
            <a:r>
              <a:t>Can 2D simulations use this?</a:t>
            </a:r>
          </a:p>
        </p:txBody>
      </p:sp>
      <p:pic>
        <p:nvPicPr>
          <p:cNvPr id="193" name="Image" descr="Image"/>
          <p:cNvPicPr>
            <a:picLocks noChangeAspect="1"/>
          </p:cNvPicPr>
          <p:nvPr/>
        </p:nvPicPr>
        <p:blipFill>
          <a:blip r:embed="rId3">
            <a:extLst/>
          </a:blip>
          <a:stretch>
            <a:fillRect/>
          </a:stretch>
        </p:blipFill>
        <p:spPr>
          <a:xfrm>
            <a:off x="17148976" y="1436957"/>
            <a:ext cx="7216893" cy="10994486"/>
          </a:xfrm>
          <a:prstGeom prst="rect">
            <a:avLst/>
          </a:prstGeom>
          <a:ln w="12700">
            <a:miter lim="400000"/>
          </a:ln>
        </p:spPr>
      </p:pic>
      <p:sp>
        <p:nvSpPr>
          <p:cNvPr id="194" name="Emmy Noether, 1882—1935"/>
          <p:cNvSpPr txBox="1"/>
          <p:nvPr/>
        </p:nvSpPr>
        <p:spPr>
          <a:xfrm>
            <a:off x="17703884" y="648578"/>
            <a:ext cx="610707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Emmy Noether, 1882—1935</a:t>
            </a:r>
          </a:p>
        </p:txBody>
      </p:sp>
      <p:grpSp>
        <p:nvGrpSpPr>
          <p:cNvPr id="198" name="Group"/>
          <p:cNvGrpSpPr/>
          <p:nvPr/>
        </p:nvGrpSpPr>
        <p:grpSpPr>
          <a:xfrm>
            <a:off x="10962958" y="6934199"/>
            <a:ext cx="5077143" cy="5321171"/>
            <a:chOff x="0" y="0"/>
            <a:chExt cx="5077142" cy="5321169"/>
          </a:xfrm>
        </p:grpSpPr>
        <p:pic>
          <p:nvPicPr>
            <p:cNvPr id="195" name="Background Layer.tiff" descr="Background Layer.tiff"/>
            <p:cNvPicPr>
              <a:picLocks noChangeAspect="1"/>
            </p:cNvPicPr>
            <p:nvPr/>
          </p:nvPicPr>
          <p:blipFill>
            <a:blip r:embed="rId4">
              <a:extLst/>
            </a:blip>
            <a:srcRect l="0" t="0" r="0" b="0"/>
            <a:stretch>
              <a:fillRect/>
            </a:stretch>
          </p:blipFill>
          <p:spPr>
            <a:xfrm>
              <a:off x="0" y="0"/>
              <a:ext cx="4778308" cy="5231461"/>
            </a:xfrm>
            <a:prstGeom prst="rect">
              <a:avLst/>
            </a:prstGeom>
            <a:ln w="12700" cap="flat">
              <a:noFill/>
              <a:miter lim="400000"/>
            </a:ln>
            <a:effectLst/>
          </p:spPr>
        </p:pic>
        <p:pic>
          <p:nvPicPr>
            <p:cNvPr id="196" name="Layer.tiff" descr="Layer.tiff"/>
            <p:cNvPicPr>
              <a:picLocks noChangeAspect="1"/>
            </p:cNvPicPr>
            <p:nvPr/>
          </p:nvPicPr>
          <p:blipFill>
            <a:blip r:embed="rId5">
              <a:extLst/>
            </a:blip>
            <a:stretch>
              <a:fillRect/>
            </a:stretch>
          </p:blipFill>
          <p:spPr>
            <a:xfrm>
              <a:off x="3935526" y="3670277"/>
              <a:ext cx="929960" cy="1650893"/>
            </a:xfrm>
            <a:prstGeom prst="rect">
              <a:avLst/>
            </a:prstGeom>
            <a:ln w="12700" cap="flat">
              <a:noFill/>
              <a:miter lim="400000"/>
            </a:ln>
            <a:effectLst/>
          </p:spPr>
        </p:pic>
        <p:sp>
          <p:nvSpPr>
            <p:cNvPr id="197" name="z"/>
            <p:cNvSpPr txBox="1"/>
            <p:nvPr/>
          </p:nvSpPr>
          <p:spPr>
            <a:xfrm>
              <a:off x="4387277" y="3816996"/>
              <a:ext cx="689866" cy="12764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latin typeface="Calamity Regular"/>
                  <a:ea typeface="Calamity Regular"/>
                  <a:cs typeface="Calamity Regular"/>
                  <a:sym typeface="Calamity Regular"/>
                </a:defRPr>
              </a:lvl1pPr>
            </a:lstStyle>
            <a:p>
              <a:pPr/>
              <a:r>
                <a:t>z</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2">
                                            <p:txEl>
                                              <p:pRg st="3" end="3"/>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2" fill="hold">
                                  <p:stCondLst>
                                    <p:cond delay="0"/>
                                  </p:stCondLst>
                                  <p:iterate type="el" backwards="0">
                                    <p:tmAbs val="0"/>
                                  </p:iterate>
                                  <p:childTnLst>
                                    <p:set>
                                      <p:cBhvr>
                                        <p:cTn id="23" fill="hold"/>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 grpId="2"/>
      <p:bldP build="p" bldLvl="1" animBg="1" rev="0" advAuto="0" spid="192"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2">
            <a:extLst/>
          </a:blip>
          <a:srcRect l="24338" t="0" r="22052" b="0"/>
          <a:stretch>
            <a:fillRect/>
          </a:stretch>
        </p:blipFill>
        <p:spPr>
          <a:xfrm flipH="1">
            <a:off x="-7165" y="-23857"/>
            <a:ext cx="10044606" cy="12491128"/>
          </a:xfrm>
          <a:prstGeom prst="rect">
            <a:avLst/>
          </a:prstGeom>
          <a:ln w="12700">
            <a:miter lim="400000"/>
          </a:ln>
        </p:spPr>
      </p:pic>
      <p:sp>
        <p:nvSpPr>
          <p:cNvPr id="203" name="Coding it up"/>
          <p:cNvSpPr txBox="1"/>
          <p:nvPr>
            <p:ph type="body" sz="quarter" idx="1"/>
          </p:nvPr>
        </p:nvSpPr>
        <p:spPr>
          <a:xfrm>
            <a:off x="10242780" y="5276305"/>
            <a:ext cx="13239520" cy="1955575"/>
          </a:xfrm>
          <a:prstGeom prst="rect">
            <a:avLst/>
          </a:prstGeom>
        </p:spPr>
        <p:txBody>
          <a:bodyPr/>
          <a:lstStyle>
            <a:lvl1pPr marL="0" indent="0">
              <a:lnSpc>
                <a:spcPct val="80000"/>
              </a:lnSpc>
              <a:spcBef>
                <a:spcPts val="0"/>
              </a:spcBef>
              <a:buSzTx/>
              <a:buNone/>
              <a:defRPr spc="-197" sz="9900">
                <a:latin typeface="+mj-lt"/>
                <a:ea typeface="+mj-ea"/>
                <a:cs typeface="+mj-cs"/>
                <a:sym typeface="Calamity Bold"/>
              </a:defRPr>
            </a:lvl1pPr>
          </a:lstStyle>
          <a:p>
            <a:pPr/>
            <a:r>
              <a:t>Coding it up</a:t>
            </a:r>
          </a:p>
        </p:txBody>
      </p:sp>
      <p:sp>
        <p:nvSpPr>
          <p:cNvPr id="204" name="part 3"/>
          <p:cNvSpPr/>
          <p:nvPr/>
        </p:nvSpPr>
        <p:spPr>
          <a:xfrm>
            <a:off x="8128000" y="12467387"/>
            <a:ext cx="2844355" cy="1270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4800">
                <a:solidFill>
                  <a:srgbClr val="FFFFFF"/>
                </a:solidFill>
                <a:latin typeface="Calamity Regular"/>
                <a:ea typeface="Calamity Regular"/>
                <a:cs typeface="Calamity Regular"/>
                <a:sym typeface="Calamity Regular"/>
              </a:defRPr>
            </a:lvl1pPr>
          </a:lstStyle>
          <a:p>
            <a:pPr/>
            <a:r>
              <a:t>part 3</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Exploring parameter space"/>
          <p:cNvSpPr txBox="1"/>
          <p:nvPr>
            <p:ph type="title"/>
          </p:nvPr>
        </p:nvSpPr>
        <p:spPr>
          <a:prstGeom prst="rect">
            <a:avLst/>
          </a:prstGeom>
        </p:spPr>
        <p:txBody>
          <a:bodyPr/>
          <a:lstStyle>
            <a:lvl1pPr algn="ctr"/>
          </a:lstStyle>
          <a:p>
            <a:pPr/>
            <a:r>
              <a:t>Exploring parameter space</a:t>
            </a:r>
          </a:p>
        </p:txBody>
      </p:sp>
      <p:grpSp>
        <p:nvGrpSpPr>
          <p:cNvPr id="235" name="Group"/>
          <p:cNvGrpSpPr/>
          <p:nvPr/>
        </p:nvGrpSpPr>
        <p:grpSpPr>
          <a:xfrm>
            <a:off x="1692085" y="2876977"/>
            <a:ext cx="16119755" cy="2904007"/>
            <a:chOff x="0" y="-539322"/>
            <a:chExt cx="16119754" cy="2904005"/>
          </a:xfrm>
        </p:grpSpPr>
        <p:sp>
          <p:nvSpPr>
            <p:cNvPr id="207" name="Rectangle"/>
            <p:cNvSpPr/>
            <p:nvPr/>
          </p:nvSpPr>
          <p:spPr>
            <a:xfrm>
              <a:off x="5278528" y="1094683"/>
              <a:ext cx="10442773" cy="1270001"/>
            </a:xfrm>
            <a:prstGeom prst="rect">
              <a:avLst/>
            </a:prstGeom>
            <a:solidFill>
              <a:srgbClr val="D5D5D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08" name="Rectangle"/>
            <p:cNvSpPr/>
            <p:nvPr/>
          </p:nvSpPr>
          <p:spPr>
            <a:xfrm>
              <a:off x="15668387"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09" name="Rectangle"/>
            <p:cNvSpPr/>
            <p:nvPr/>
          </p:nvSpPr>
          <p:spPr>
            <a:xfrm>
              <a:off x="5278528"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0" name="0"/>
            <p:cNvSpPr txBox="1"/>
            <p:nvPr/>
          </p:nvSpPr>
          <p:spPr>
            <a:xfrm>
              <a:off x="4218885" y="-1"/>
              <a:ext cx="2187142"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4800"/>
              </a:lvl1pPr>
            </a:lstStyle>
            <a:p>
              <a:pPr/>
              <a:r>
                <a:t>0</a:t>
              </a:r>
            </a:p>
          </p:txBody>
        </p:sp>
        <p:sp>
          <p:nvSpPr>
            <p:cNvPr id="211" name="1"/>
            <p:cNvSpPr txBox="1"/>
            <p:nvPr/>
          </p:nvSpPr>
          <p:spPr>
            <a:xfrm>
              <a:off x="15269933" y="-1"/>
              <a:ext cx="849822"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4800"/>
              </a:lvl1pPr>
            </a:lstStyle>
            <a:p>
              <a:pPr/>
              <a:r>
                <a:t>1</a:t>
              </a:r>
            </a:p>
          </p:txBody>
        </p:sp>
        <p:sp>
          <p:nvSpPr>
            <p:cNvPr id="212" name="Rectangle"/>
            <p:cNvSpPr/>
            <p:nvPr/>
          </p:nvSpPr>
          <p:spPr>
            <a:xfrm>
              <a:off x="5806700" y="847791"/>
              <a:ext cx="52913"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3" name="Rectangle"/>
            <p:cNvSpPr/>
            <p:nvPr/>
          </p:nvSpPr>
          <p:spPr>
            <a:xfrm>
              <a:off x="6327400" y="847791"/>
              <a:ext cx="52913"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4" name="Rectangle"/>
            <p:cNvSpPr/>
            <p:nvPr/>
          </p:nvSpPr>
          <p:spPr>
            <a:xfrm>
              <a:off x="68480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5" name="Rectangle"/>
            <p:cNvSpPr/>
            <p:nvPr/>
          </p:nvSpPr>
          <p:spPr>
            <a:xfrm>
              <a:off x="73687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6" name="Rectangle"/>
            <p:cNvSpPr/>
            <p:nvPr/>
          </p:nvSpPr>
          <p:spPr>
            <a:xfrm>
              <a:off x="78894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7" name="Rectangle"/>
            <p:cNvSpPr/>
            <p:nvPr/>
          </p:nvSpPr>
          <p:spPr>
            <a:xfrm>
              <a:off x="84101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8" name="Rectangle"/>
            <p:cNvSpPr/>
            <p:nvPr/>
          </p:nvSpPr>
          <p:spPr>
            <a:xfrm>
              <a:off x="89308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9" name="Rectangle"/>
            <p:cNvSpPr/>
            <p:nvPr/>
          </p:nvSpPr>
          <p:spPr>
            <a:xfrm>
              <a:off x="94515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0" name="Rectangle"/>
            <p:cNvSpPr/>
            <p:nvPr/>
          </p:nvSpPr>
          <p:spPr>
            <a:xfrm>
              <a:off x="99722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1" name="Rectangle"/>
            <p:cNvSpPr/>
            <p:nvPr/>
          </p:nvSpPr>
          <p:spPr>
            <a:xfrm>
              <a:off x="104929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2" name="Rectangle"/>
            <p:cNvSpPr/>
            <p:nvPr/>
          </p:nvSpPr>
          <p:spPr>
            <a:xfrm>
              <a:off x="110136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3" name="Rectangle"/>
            <p:cNvSpPr/>
            <p:nvPr/>
          </p:nvSpPr>
          <p:spPr>
            <a:xfrm>
              <a:off x="115343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4" name="Rectangle"/>
            <p:cNvSpPr/>
            <p:nvPr/>
          </p:nvSpPr>
          <p:spPr>
            <a:xfrm>
              <a:off x="120550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5" name="Rectangle"/>
            <p:cNvSpPr/>
            <p:nvPr/>
          </p:nvSpPr>
          <p:spPr>
            <a:xfrm>
              <a:off x="125757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6" name="Rectangle"/>
            <p:cNvSpPr/>
            <p:nvPr/>
          </p:nvSpPr>
          <p:spPr>
            <a:xfrm>
              <a:off x="130964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7" name="Rectangle"/>
            <p:cNvSpPr/>
            <p:nvPr/>
          </p:nvSpPr>
          <p:spPr>
            <a:xfrm>
              <a:off x="136171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8" name="Rectangle"/>
            <p:cNvSpPr/>
            <p:nvPr/>
          </p:nvSpPr>
          <p:spPr>
            <a:xfrm>
              <a:off x="141378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9" name="Rectangle"/>
            <p:cNvSpPr/>
            <p:nvPr/>
          </p:nvSpPr>
          <p:spPr>
            <a:xfrm>
              <a:off x="146585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0" name="Rectangle"/>
            <p:cNvSpPr/>
            <p:nvPr/>
          </p:nvSpPr>
          <p:spPr>
            <a:xfrm>
              <a:off x="15179299" y="8477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1" name="Linear"/>
            <p:cNvSpPr txBox="1"/>
            <p:nvPr/>
          </p:nvSpPr>
          <p:spPr>
            <a:xfrm>
              <a:off x="0" y="1132783"/>
              <a:ext cx="2663648"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nSpc>
                  <a:spcPct val="80000"/>
                </a:lnSpc>
                <a:defRPr spc="-144" sz="7200">
                  <a:solidFill>
                    <a:srgbClr val="000000"/>
                  </a:solidFill>
                  <a:latin typeface="Calamity Regular"/>
                  <a:ea typeface="Calamity Regular"/>
                  <a:cs typeface="Calamity Regular"/>
                  <a:sym typeface="Calamity Regular"/>
                </a:defRPr>
              </a:lvl1pPr>
            </a:lstStyle>
            <a:p>
              <a:pPr/>
              <a:r>
                <a:t>Linear</a:t>
              </a:r>
            </a:p>
          </p:txBody>
        </p:sp>
        <p:grpSp>
          <p:nvGrpSpPr>
            <p:cNvPr id="234" name="Group"/>
            <p:cNvGrpSpPr/>
            <p:nvPr/>
          </p:nvGrpSpPr>
          <p:grpSpPr>
            <a:xfrm>
              <a:off x="11231005" y="-539323"/>
              <a:ext cx="1295401" cy="2228424"/>
              <a:chOff x="1018997" y="-723472"/>
              <a:chExt cx="1295399" cy="2228422"/>
            </a:xfrm>
          </p:grpSpPr>
          <p:sp>
            <p:nvSpPr>
              <p:cNvPr id="232" name="}"/>
              <p:cNvSpPr/>
              <p:nvPr/>
            </p:nvSpPr>
            <p:spPr>
              <a:xfrm flipV="1">
                <a:off x="1018997" y="-72347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4400">
                    <a:latin typeface="+mn-lt"/>
                    <a:ea typeface="+mn-ea"/>
                    <a:cs typeface="+mn-cs"/>
                    <a:sym typeface="Helvetica Neue"/>
                  </a:defRPr>
                </a:lvl1pPr>
              </a:lstStyle>
              <a:p>
                <a:pPr/>
                <a:r>
                  <a:t>}</a:t>
                </a:r>
              </a:p>
            </p:txBody>
          </p:sp>
          <p:sp>
            <p:nvSpPr>
              <p:cNvPr id="233" name="Defined step"/>
              <p:cNvSpPr/>
              <p:nvPr/>
            </p:nvSpPr>
            <p:spPr>
              <a:xfrm>
                <a:off x="1044397" y="2349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Defined step</a:t>
                </a:r>
              </a:p>
            </p:txBody>
          </p:sp>
        </p:grpSp>
      </p:grpSp>
      <p:pic>
        <p:nvPicPr>
          <p:cNvPr id="236" name="Image" descr="Image"/>
          <p:cNvPicPr>
            <a:picLocks noChangeAspect="1"/>
          </p:cNvPicPr>
          <p:nvPr/>
        </p:nvPicPr>
        <p:blipFill>
          <a:blip r:embed="rId3">
            <a:extLst/>
          </a:blip>
          <a:srcRect l="0" t="12177" r="0" b="26415"/>
          <a:stretch>
            <a:fillRect/>
          </a:stretch>
        </p:blipFill>
        <p:spPr>
          <a:xfrm>
            <a:off x="6511131" y="6432161"/>
            <a:ext cx="11361624" cy="560938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Exploring parameter space"/>
          <p:cNvSpPr txBox="1"/>
          <p:nvPr>
            <p:ph type="title"/>
          </p:nvPr>
        </p:nvSpPr>
        <p:spPr>
          <a:prstGeom prst="rect">
            <a:avLst/>
          </a:prstGeom>
        </p:spPr>
        <p:txBody>
          <a:bodyPr/>
          <a:lstStyle>
            <a:lvl1pPr algn="ctr"/>
          </a:lstStyle>
          <a:p>
            <a:pPr/>
            <a:r>
              <a:t>Exploring parameter space</a:t>
            </a:r>
          </a:p>
        </p:txBody>
      </p:sp>
      <p:sp>
        <p:nvSpPr>
          <p:cNvPr id="241" name="Rectangle"/>
          <p:cNvSpPr/>
          <p:nvPr/>
        </p:nvSpPr>
        <p:spPr>
          <a:xfrm>
            <a:off x="6970614" y="4511349"/>
            <a:ext cx="10442772" cy="1270001"/>
          </a:xfrm>
          <a:prstGeom prst="rect">
            <a:avLst/>
          </a:prstGeom>
          <a:solidFill>
            <a:srgbClr val="D5D5D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2" name="Rectangle"/>
          <p:cNvSpPr/>
          <p:nvPr/>
        </p:nvSpPr>
        <p:spPr>
          <a:xfrm>
            <a:off x="17360473" y="4264091"/>
            <a:ext cx="52914" cy="1515332"/>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3" name="Rectangle"/>
          <p:cNvSpPr/>
          <p:nvPr/>
        </p:nvSpPr>
        <p:spPr>
          <a:xfrm>
            <a:off x="6970614" y="4264091"/>
            <a:ext cx="52913" cy="1515332"/>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4" name="0"/>
          <p:cNvSpPr txBox="1"/>
          <p:nvPr/>
        </p:nvSpPr>
        <p:spPr>
          <a:xfrm>
            <a:off x="5910971" y="3416299"/>
            <a:ext cx="2187142"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vl1pPr>
          </a:lstStyle>
          <a:p>
            <a:pPr/>
            <a:r>
              <a:t>0</a:t>
            </a:r>
          </a:p>
        </p:txBody>
      </p:sp>
      <p:sp>
        <p:nvSpPr>
          <p:cNvPr id="245" name="1"/>
          <p:cNvSpPr txBox="1"/>
          <p:nvPr/>
        </p:nvSpPr>
        <p:spPr>
          <a:xfrm>
            <a:off x="16962018" y="3416299"/>
            <a:ext cx="849822"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vl1pPr>
          </a:lstStyle>
          <a:p>
            <a:pPr/>
            <a:r>
              <a:t>1</a:t>
            </a:r>
          </a:p>
        </p:txBody>
      </p:sp>
      <p:grpSp>
        <p:nvGrpSpPr>
          <p:cNvPr id="248" name="Group"/>
          <p:cNvGrpSpPr/>
          <p:nvPr/>
        </p:nvGrpSpPr>
        <p:grpSpPr>
          <a:xfrm>
            <a:off x="11635294" y="3835400"/>
            <a:ext cx="1113412" cy="1994823"/>
            <a:chOff x="0" y="355600"/>
            <a:chExt cx="1113411" cy="1994822"/>
          </a:xfrm>
        </p:grpSpPr>
        <p:sp>
          <p:nvSpPr>
            <p:cNvPr id="246" name="Rectangle"/>
            <p:cNvSpPr/>
            <p:nvPr/>
          </p:nvSpPr>
          <p:spPr>
            <a:xfrm>
              <a:off x="530249" y="835091"/>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7" name="1/2"/>
            <p:cNvSpPr/>
            <p:nvPr/>
          </p:nvSpPr>
          <p:spPr>
            <a:xfrm>
              <a:off x="0" y="355600"/>
              <a:ext cx="111341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4000"/>
              </a:lvl1pPr>
            </a:lstStyle>
            <a:p>
              <a:pPr/>
              <a:r>
                <a:t>1/2</a:t>
              </a:r>
            </a:p>
          </p:txBody>
        </p:sp>
      </p:grpSp>
      <p:grpSp>
        <p:nvGrpSpPr>
          <p:cNvPr id="251" name="Group"/>
          <p:cNvGrpSpPr/>
          <p:nvPr/>
        </p:nvGrpSpPr>
        <p:grpSpPr>
          <a:xfrm>
            <a:off x="14232759" y="3511550"/>
            <a:ext cx="1113412" cy="2369473"/>
            <a:chOff x="0" y="-6400"/>
            <a:chExt cx="1113411" cy="2369472"/>
          </a:xfrm>
        </p:grpSpPr>
        <p:sp>
          <p:nvSpPr>
            <p:cNvPr id="249" name="Rectangle"/>
            <p:cNvSpPr/>
            <p:nvPr/>
          </p:nvSpPr>
          <p:spPr>
            <a:xfrm>
              <a:off x="530249" y="847740"/>
              <a:ext cx="52914"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0" name="3/4"/>
            <p:cNvSpPr txBox="1"/>
            <p:nvPr/>
          </p:nvSpPr>
          <p:spPr>
            <a:xfrm>
              <a:off x="0" y="-6401"/>
              <a:ext cx="111341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vl1pPr>
            </a:lstStyle>
            <a:p>
              <a:pPr/>
              <a:r>
                <a:t>3/4</a:t>
              </a:r>
            </a:p>
          </p:txBody>
        </p:sp>
      </p:grpSp>
      <p:grpSp>
        <p:nvGrpSpPr>
          <p:cNvPr id="254" name="Group"/>
          <p:cNvGrpSpPr/>
          <p:nvPr/>
        </p:nvGrpSpPr>
        <p:grpSpPr>
          <a:xfrm>
            <a:off x="9037829" y="3511550"/>
            <a:ext cx="1113412" cy="2369473"/>
            <a:chOff x="0" y="-6400"/>
            <a:chExt cx="1113411" cy="2369472"/>
          </a:xfrm>
        </p:grpSpPr>
        <p:sp>
          <p:nvSpPr>
            <p:cNvPr id="252" name="Rectangle"/>
            <p:cNvSpPr/>
            <p:nvPr/>
          </p:nvSpPr>
          <p:spPr>
            <a:xfrm>
              <a:off x="530249" y="847740"/>
              <a:ext cx="52913" cy="151533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3" name="1/4"/>
            <p:cNvSpPr txBox="1"/>
            <p:nvPr/>
          </p:nvSpPr>
          <p:spPr>
            <a:xfrm>
              <a:off x="0" y="-6401"/>
              <a:ext cx="111341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vl1pPr>
            </a:lstStyle>
            <a:p>
              <a:pPr/>
              <a:r>
                <a:t>1/4</a:t>
              </a:r>
            </a:p>
          </p:txBody>
        </p:sp>
      </p:grpSp>
      <p:grpSp>
        <p:nvGrpSpPr>
          <p:cNvPr id="257" name="Group"/>
          <p:cNvGrpSpPr/>
          <p:nvPr/>
        </p:nvGrpSpPr>
        <p:grpSpPr>
          <a:xfrm>
            <a:off x="7739097" y="3663949"/>
            <a:ext cx="1113412" cy="2267874"/>
            <a:chOff x="0" y="-4267"/>
            <a:chExt cx="1113411" cy="2267872"/>
          </a:xfrm>
        </p:grpSpPr>
        <p:sp>
          <p:nvSpPr>
            <p:cNvPr id="255" name="Rectangle"/>
            <p:cNvSpPr/>
            <p:nvPr/>
          </p:nvSpPr>
          <p:spPr>
            <a:xfrm>
              <a:off x="530249" y="748274"/>
              <a:ext cx="52913" cy="1515331"/>
            </a:xfrm>
            <a:prstGeom prst="rect">
              <a:avLst/>
            </a:prstGeom>
            <a:solidFill>
              <a:srgbClr val="5E5E5E"/>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6" name="1/8"/>
            <p:cNvSpPr txBox="1"/>
            <p:nvPr/>
          </p:nvSpPr>
          <p:spPr>
            <a:xfrm>
              <a:off x="0" y="-4268"/>
              <a:ext cx="1113412"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1/8</a:t>
              </a:r>
            </a:p>
          </p:txBody>
        </p:sp>
      </p:grpSp>
      <p:grpSp>
        <p:nvGrpSpPr>
          <p:cNvPr id="260" name="Group"/>
          <p:cNvGrpSpPr/>
          <p:nvPr/>
        </p:nvGrpSpPr>
        <p:grpSpPr>
          <a:xfrm>
            <a:off x="10336562" y="3663949"/>
            <a:ext cx="1113412" cy="2267874"/>
            <a:chOff x="0" y="-4267"/>
            <a:chExt cx="1113411" cy="2267872"/>
          </a:xfrm>
        </p:grpSpPr>
        <p:sp>
          <p:nvSpPr>
            <p:cNvPr id="258" name="Rectangle"/>
            <p:cNvSpPr/>
            <p:nvPr/>
          </p:nvSpPr>
          <p:spPr>
            <a:xfrm>
              <a:off x="530249" y="748274"/>
              <a:ext cx="52913" cy="1515331"/>
            </a:xfrm>
            <a:prstGeom prst="rect">
              <a:avLst/>
            </a:prstGeom>
            <a:solidFill>
              <a:srgbClr val="5E5E5E"/>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9" name="3/8"/>
            <p:cNvSpPr txBox="1"/>
            <p:nvPr/>
          </p:nvSpPr>
          <p:spPr>
            <a:xfrm>
              <a:off x="0" y="-4268"/>
              <a:ext cx="1113412"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3/8</a:t>
              </a:r>
            </a:p>
          </p:txBody>
        </p:sp>
      </p:grpSp>
      <p:grpSp>
        <p:nvGrpSpPr>
          <p:cNvPr id="263" name="Group"/>
          <p:cNvGrpSpPr/>
          <p:nvPr/>
        </p:nvGrpSpPr>
        <p:grpSpPr>
          <a:xfrm>
            <a:off x="12999924" y="3663949"/>
            <a:ext cx="1113412" cy="2267874"/>
            <a:chOff x="0" y="-4267"/>
            <a:chExt cx="1113411" cy="2267872"/>
          </a:xfrm>
        </p:grpSpPr>
        <p:sp>
          <p:nvSpPr>
            <p:cNvPr id="261" name="Rectangle"/>
            <p:cNvSpPr/>
            <p:nvPr/>
          </p:nvSpPr>
          <p:spPr>
            <a:xfrm>
              <a:off x="530249" y="748274"/>
              <a:ext cx="52914" cy="1515331"/>
            </a:xfrm>
            <a:prstGeom prst="rect">
              <a:avLst/>
            </a:prstGeom>
            <a:solidFill>
              <a:srgbClr val="5E5E5E"/>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2" name="5/8"/>
            <p:cNvSpPr txBox="1"/>
            <p:nvPr/>
          </p:nvSpPr>
          <p:spPr>
            <a:xfrm>
              <a:off x="0" y="-4268"/>
              <a:ext cx="1113412"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5/8</a:t>
              </a:r>
            </a:p>
          </p:txBody>
        </p:sp>
      </p:grpSp>
      <p:grpSp>
        <p:nvGrpSpPr>
          <p:cNvPr id="266" name="Group"/>
          <p:cNvGrpSpPr/>
          <p:nvPr/>
        </p:nvGrpSpPr>
        <p:grpSpPr>
          <a:xfrm>
            <a:off x="15531492" y="3663949"/>
            <a:ext cx="1113412" cy="2267874"/>
            <a:chOff x="0" y="-4267"/>
            <a:chExt cx="1113411" cy="2267872"/>
          </a:xfrm>
        </p:grpSpPr>
        <p:sp>
          <p:nvSpPr>
            <p:cNvPr id="264" name="Rectangle"/>
            <p:cNvSpPr/>
            <p:nvPr/>
          </p:nvSpPr>
          <p:spPr>
            <a:xfrm>
              <a:off x="530248" y="748274"/>
              <a:ext cx="52913" cy="1515331"/>
            </a:xfrm>
            <a:prstGeom prst="rect">
              <a:avLst/>
            </a:prstGeom>
            <a:solidFill>
              <a:srgbClr val="5E5E5E"/>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5" name="7/8"/>
            <p:cNvSpPr txBox="1"/>
            <p:nvPr/>
          </p:nvSpPr>
          <p:spPr>
            <a:xfrm>
              <a:off x="0" y="-4268"/>
              <a:ext cx="1113412"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7/8</a:t>
              </a:r>
            </a:p>
          </p:txBody>
        </p:sp>
      </p:grpSp>
      <p:sp>
        <p:nvSpPr>
          <p:cNvPr id="267" name="Rectangle"/>
          <p:cNvSpPr/>
          <p:nvPr/>
        </p:nvSpPr>
        <p:spPr>
          <a:xfrm>
            <a:off x="8928471" y="4464884"/>
            <a:ext cx="33396" cy="1515332"/>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8" name="Rectangle"/>
          <p:cNvSpPr/>
          <p:nvPr/>
        </p:nvSpPr>
        <p:spPr>
          <a:xfrm>
            <a:off x="10281883" y="4464884"/>
            <a:ext cx="33396" cy="1515332"/>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9" name="Rectangle"/>
          <p:cNvSpPr/>
          <p:nvPr/>
        </p:nvSpPr>
        <p:spPr>
          <a:xfrm>
            <a:off x="7629738" y="4464884"/>
            <a:ext cx="33397" cy="1515332"/>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0" name="Rectangle"/>
          <p:cNvSpPr/>
          <p:nvPr/>
        </p:nvSpPr>
        <p:spPr>
          <a:xfrm>
            <a:off x="12845173" y="4464884"/>
            <a:ext cx="33396" cy="1515332"/>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1" name="Rectangle"/>
          <p:cNvSpPr/>
          <p:nvPr/>
        </p:nvSpPr>
        <p:spPr>
          <a:xfrm>
            <a:off x="14164411" y="4464884"/>
            <a:ext cx="33396" cy="1515332"/>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2" name="Rectangle"/>
          <p:cNvSpPr/>
          <p:nvPr/>
        </p:nvSpPr>
        <p:spPr>
          <a:xfrm>
            <a:off x="11525936" y="4464884"/>
            <a:ext cx="33397" cy="1515332"/>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3" name="Rectangle"/>
          <p:cNvSpPr/>
          <p:nvPr/>
        </p:nvSpPr>
        <p:spPr>
          <a:xfrm>
            <a:off x="15394795" y="4464884"/>
            <a:ext cx="33396" cy="1515332"/>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4" name="Rectangle"/>
          <p:cNvSpPr/>
          <p:nvPr/>
        </p:nvSpPr>
        <p:spPr>
          <a:xfrm>
            <a:off x="16748205" y="4464884"/>
            <a:ext cx="33396" cy="1515332"/>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5" name="Rectangle"/>
          <p:cNvSpPr/>
          <p:nvPr/>
        </p:nvSpPr>
        <p:spPr>
          <a:xfrm>
            <a:off x="6986361" y="5773110"/>
            <a:ext cx="10411278" cy="251190"/>
          </a:xfrm>
          <a:prstGeom prst="rect">
            <a:avLst/>
          </a:prstGeom>
          <a:solidFill>
            <a:srgbClr val="FFFFFF"/>
          </a:solidFill>
          <a:ln w="12700">
            <a:miter lim="400000"/>
          </a:ln>
        </p:spPr>
        <p:txBody>
          <a:bodyPr lIns="50800" tIns="50800" rIns="50800" bIns="50800" anchor="ctr"/>
          <a:lstStyle/>
          <a:p>
            <a:pPr defTabSz="825500">
              <a:defRPr sz="3100">
                <a:solidFill>
                  <a:srgbClr val="FFFFFF"/>
                </a:solidFill>
                <a:latin typeface="Helvetica Neue Medium"/>
                <a:ea typeface="Helvetica Neue Medium"/>
                <a:cs typeface="Helvetica Neue Medium"/>
                <a:sym typeface="Helvetica Neue Medium"/>
              </a:defRPr>
            </a:pPr>
          </a:p>
        </p:txBody>
      </p:sp>
      <p:sp>
        <p:nvSpPr>
          <p:cNvPr id="276" name="Bifurcation"/>
          <p:cNvSpPr txBox="1"/>
          <p:nvPr/>
        </p:nvSpPr>
        <p:spPr>
          <a:xfrm>
            <a:off x="1692085" y="4549083"/>
            <a:ext cx="4513479"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144" sz="7200">
                <a:solidFill>
                  <a:srgbClr val="000000"/>
                </a:solidFill>
                <a:latin typeface="Calamity Regular"/>
                <a:ea typeface="Calamity Regular"/>
                <a:cs typeface="Calamity Regular"/>
                <a:sym typeface="Calamity Regular"/>
              </a:defRPr>
            </a:lvl1pPr>
          </a:lstStyle>
          <a:p>
            <a:pPr/>
            <a:r>
              <a:t>Bifurcation</a:t>
            </a:r>
          </a:p>
        </p:txBody>
      </p:sp>
      <p:pic>
        <p:nvPicPr>
          <p:cNvPr id="277" name="Image" descr="Image"/>
          <p:cNvPicPr>
            <a:picLocks noChangeAspect="1"/>
          </p:cNvPicPr>
          <p:nvPr/>
        </p:nvPicPr>
        <p:blipFill>
          <a:blip r:embed="rId3">
            <a:extLst/>
          </a:blip>
          <a:srcRect l="0" t="12177" r="0" b="26415"/>
          <a:stretch>
            <a:fillRect/>
          </a:stretch>
        </p:blipFill>
        <p:spPr>
          <a:xfrm>
            <a:off x="6511131" y="6432161"/>
            <a:ext cx="11361624" cy="560938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48"/>
                                        </p:tgtEl>
                                        <p:attrNameLst>
                                          <p:attrName>style.visibility</p:attrName>
                                        </p:attrNameLst>
                                      </p:cBhvr>
                                      <p:to>
                                        <p:strVal val="visible"/>
                                      </p:to>
                                    </p:set>
                                    <p:anim calcmode="lin" valueType="num">
                                      <p:cBhvr>
                                        <p:cTn id="7" dur="100" fill="hold"/>
                                        <p:tgtEl>
                                          <p:spTgt spid="248"/>
                                        </p:tgtEl>
                                        <p:attrNameLst>
                                          <p:attrName>ppt_w</p:attrName>
                                        </p:attrNameLst>
                                      </p:cBhvr>
                                      <p:tavLst>
                                        <p:tav tm="0">
                                          <p:val>
                                            <p:fltVal val="0"/>
                                          </p:val>
                                        </p:tav>
                                        <p:tav tm="100000">
                                          <p:val>
                                            <p:strVal val="#ppt_w"/>
                                          </p:val>
                                        </p:tav>
                                      </p:tavLst>
                                    </p:anim>
                                    <p:anim calcmode="lin" valueType="num">
                                      <p:cBhvr>
                                        <p:cTn id="8" dur="100" fill="hold"/>
                                        <p:tgtEl>
                                          <p:spTgt spid="248"/>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Class="entr" nodeType="afterEffect" presetSubtype="16" presetID="23" grpId="2" fill="hold">
                                  <p:stCondLst>
                                    <p:cond delay="400"/>
                                  </p:stCondLst>
                                  <p:iterate type="el" backwards="0">
                                    <p:tmAbs val="0"/>
                                  </p:iterate>
                                  <p:childTnLst>
                                    <p:set>
                                      <p:cBhvr>
                                        <p:cTn id="11" fill="hold"/>
                                        <p:tgtEl>
                                          <p:spTgt spid="254"/>
                                        </p:tgtEl>
                                        <p:attrNameLst>
                                          <p:attrName>style.visibility</p:attrName>
                                        </p:attrNameLst>
                                      </p:cBhvr>
                                      <p:to>
                                        <p:strVal val="visible"/>
                                      </p:to>
                                    </p:set>
                                    <p:anim calcmode="lin" valueType="num">
                                      <p:cBhvr>
                                        <p:cTn id="12" dur="100" fill="hold"/>
                                        <p:tgtEl>
                                          <p:spTgt spid="254"/>
                                        </p:tgtEl>
                                        <p:attrNameLst>
                                          <p:attrName>ppt_w</p:attrName>
                                        </p:attrNameLst>
                                      </p:cBhvr>
                                      <p:tavLst>
                                        <p:tav tm="0">
                                          <p:val>
                                            <p:fltVal val="0"/>
                                          </p:val>
                                        </p:tav>
                                        <p:tav tm="100000">
                                          <p:val>
                                            <p:strVal val="#ppt_w"/>
                                          </p:val>
                                        </p:tav>
                                      </p:tavLst>
                                    </p:anim>
                                    <p:anim calcmode="lin" valueType="num">
                                      <p:cBhvr>
                                        <p:cTn id="13" dur="100" fill="hold"/>
                                        <p:tgtEl>
                                          <p:spTgt spid="254"/>
                                        </p:tgtEl>
                                        <p:attrNameLst>
                                          <p:attrName>ppt_h</p:attrName>
                                        </p:attrNameLst>
                                      </p:cBhvr>
                                      <p:tavLst>
                                        <p:tav tm="0">
                                          <p:val>
                                            <p:fltVal val="0"/>
                                          </p:val>
                                        </p:tav>
                                        <p:tav tm="100000">
                                          <p:val>
                                            <p:strVal val="#ppt_h"/>
                                          </p:val>
                                        </p:tav>
                                      </p:tavLst>
                                    </p:anim>
                                  </p:childTnLst>
                                </p:cTn>
                              </p:par>
                            </p:childTnLst>
                          </p:cTn>
                        </p:par>
                        <p:par>
                          <p:cTn id="14" fill="hold">
                            <p:stCondLst>
                              <p:cond delay="600"/>
                            </p:stCondLst>
                            <p:childTnLst>
                              <p:par>
                                <p:cTn id="15" presetClass="entr" nodeType="afterEffect" presetSubtype="16" presetID="23" grpId="3" fill="hold">
                                  <p:stCondLst>
                                    <p:cond delay="400"/>
                                  </p:stCondLst>
                                  <p:iterate type="el" backwards="0">
                                    <p:tmAbs val="0"/>
                                  </p:iterate>
                                  <p:childTnLst>
                                    <p:set>
                                      <p:cBhvr>
                                        <p:cTn id="16" fill="hold"/>
                                        <p:tgtEl>
                                          <p:spTgt spid="251"/>
                                        </p:tgtEl>
                                        <p:attrNameLst>
                                          <p:attrName>style.visibility</p:attrName>
                                        </p:attrNameLst>
                                      </p:cBhvr>
                                      <p:to>
                                        <p:strVal val="visible"/>
                                      </p:to>
                                    </p:set>
                                    <p:anim calcmode="lin" valueType="num">
                                      <p:cBhvr>
                                        <p:cTn id="17" dur="100" fill="hold"/>
                                        <p:tgtEl>
                                          <p:spTgt spid="251"/>
                                        </p:tgtEl>
                                        <p:attrNameLst>
                                          <p:attrName>ppt_w</p:attrName>
                                        </p:attrNameLst>
                                      </p:cBhvr>
                                      <p:tavLst>
                                        <p:tav tm="0">
                                          <p:val>
                                            <p:fltVal val="0"/>
                                          </p:val>
                                        </p:tav>
                                        <p:tav tm="100000">
                                          <p:val>
                                            <p:strVal val="#ppt_w"/>
                                          </p:val>
                                        </p:tav>
                                      </p:tavLst>
                                    </p:anim>
                                    <p:anim calcmode="lin" valueType="num">
                                      <p:cBhvr>
                                        <p:cTn id="18" dur="100" fill="hold"/>
                                        <p:tgtEl>
                                          <p:spTgt spid="251"/>
                                        </p:tgtEl>
                                        <p:attrNameLst>
                                          <p:attrName>ppt_h</p:attrName>
                                        </p:attrNameLst>
                                      </p:cBhvr>
                                      <p:tavLst>
                                        <p:tav tm="0">
                                          <p:val>
                                            <p:fltVal val="0"/>
                                          </p:val>
                                        </p:tav>
                                        <p:tav tm="100000">
                                          <p:val>
                                            <p:strVal val="#ppt_h"/>
                                          </p:val>
                                        </p:tav>
                                      </p:tavLst>
                                    </p:anim>
                                  </p:childTnLst>
                                </p:cTn>
                              </p:par>
                            </p:childTnLst>
                          </p:cTn>
                        </p:par>
                        <p:par>
                          <p:cTn id="19" fill="hold">
                            <p:stCondLst>
                              <p:cond delay="1100"/>
                            </p:stCondLst>
                            <p:childTnLst>
                              <p:par>
                                <p:cTn id="20" presetClass="entr" nodeType="afterEffect" presetSubtype="16" presetID="23" grpId="4" fill="hold">
                                  <p:stCondLst>
                                    <p:cond delay="400"/>
                                  </p:stCondLst>
                                  <p:iterate type="el" backwards="0">
                                    <p:tmAbs val="0"/>
                                  </p:iterate>
                                  <p:childTnLst>
                                    <p:set>
                                      <p:cBhvr>
                                        <p:cTn id="21" fill="hold"/>
                                        <p:tgtEl>
                                          <p:spTgt spid="257"/>
                                        </p:tgtEl>
                                        <p:attrNameLst>
                                          <p:attrName>style.visibility</p:attrName>
                                        </p:attrNameLst>
                                      </p:cBhvr>
                                      <p:to>
                                        <p:strVal val="visible"/>
                                      </p:to>
                                    </p:set>
                                    <p:anim calcmode="lin" valueType="num">
                                      <p:cBhvr>
                                        <p:cTn id="22" dur="100" fill="hold"/>
                                        <p:tgtEl>
                                          <p:spTgt spid="257"/>
                                        </p:tgtEl>
                                        <p:attrNameLst>
                                          <p:attrName>ppt_w</p:attrName>
                                        </p:attrNameLst>
                                      </p:cBhvr>
                                      <p:tavLst>
                                        <p:tav tm="0">
                                          <p:val>
                                            <p:fltVal val="0"/>
                                          </p:val>
                                        </p:tav>
                                        <p:tav tm="100000">
                                          <p:val>
                                            <p:strVal val="#ppt_w"/>
                                          </p:val>
                                        </p:tav>
                                      </p:tavLst>
                                    </p:anim>
                                    <p:anim calcmode="lin" valueType="num">
                                      <p:cBhvr>
                                        <p:cTn id="23" dur="100" fill="hold"/>
                                        <p:tgtEl>
                                          <p:spTgt spid="257"/>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Class="entr" nodeType="afterEffect" presetSubtype="16" presetID="23" grpId="5" fill="hold">
                                  <p:stCondLst>
                                    <p:cond delay="200"/>
                                  </p:stCondLst>
                                  <p:iterate type="el" backwards="0">
                                    <p:tmAbs val="0"/>
                                  </p:iterate>
                                  <p:childTnLst>
                                    <p:set>
                                      <p:cBhvr>
                                        <p:cTn id="26" fill="hold"/>
                                        <p:tgtEl>
                                          <p:spTgt spid="260"/>
                                        </p:tgtEl>
                                        <p:attrNameLst>
                                          <p:attrName>style.visibility</p:attrName>
                                        </p:attrNameLst>
                                      </p:cBhvr>
                                      <p:to>
                                        <p:strVal val="visible"/>
                                      </p:to>
                                    </p:set>
                                    <p:anim calcmode="lin" valueType="num">
                                      <p:cBhvr>
                                        <p:cTn id="27" dur="100" fill="hold"/>
                                        <p:tgtEl>
                                          <p:spTgt spid="260"/>
                                        </p:tgtEl>
                                        <p:attrNameLst>
                                          <p:attrName>ppt_w</p:attrName>
                                        </p:attrNameLst>
                                      </p:cBhvr>
                                      <p:tavLst>
                                        <p:tav tm="0">
                                          <p:val>
                                            <p:fltVal val="0"/>
                                          </p:val>
                                        </p:tav>
                                        <p:tav tm="100000">
                                          <p:val>
                                            <p:strVal val="#ppt_w"/>
                                          </p:val>
                                        </p:tav>
                                      </p:tavLst>
                                    </p:anim>
                                    <p:anim calcmode="lin" valueType="num">
                                      <p:cBhvr>
                                        <p:cTn id="28" dur="100" fill="hold"/>
                                        <p:tgtEl>
                                          <p:spTgt spid="260"/>
                                        </p:tgtEl>
                                        <p:attrNameLst>
                                          <p:attrName>ppt_h</p:attrName>
                                        </p:attrNameLst>
                                      </p:cBhvr>
                                      <p:tavLst>
                                        <p:tav tm="0">
                                          <p:val>
                                            <p:fltVal val="0"/>
                                          </p:val>
                                        </p:tav>
                                        <p:tav tm="100000">
                                          <p:val>
                                            <p:strVal val="#ppt_h"/>
                                          </p:val>
                                        </p:tav>
                                      </p:tavLst>
                                    </p:anim>
                                  </p:childTnLst>
                                </p:cTn>
                              </p:par>
                            </p:childTnLst>
                          </p:cTn>
                        </p:par>
                        <p:par>
                          <p:cTn id="29" fill="hold">
                            <p:stCondLst>
                              <p:cond delay="1900"/>
                            </p:stCondLst>
                            <p:childTnLst>
                              <p:par>
                                <p:cTn id="30" presetClass="entr" nodeType="afterEffect" presetSubtype="16" presetID="23" grpId="6" fill="hold">
                                  <p:stCondLst>
                                    <p:cond delay="200"/>
                                  </p:stCondLst>
                                  <p:iterate type="el" backwards="0">
                                    <p:tmAbs val="0"/>
                                  </p:iterate>
                                  <p:childTnLst>
                                    <p:set>
                                      <p:cBhvr>
                                        <p:cTn id="31" fill="hold"/>
                                        <p:tgtEl>
                                          <p:spTgt spid="263"/>
                                        </p:tgtEl>
                                        <p:attrNameLst>
                                          <p:attrName>style.visibility</p:attrName>
                                        </p:attrNameLst>
                                      </p:cBhvr>
                                      <p:to>
                                        <p:strVal val="visible"/>
                                      </p:to>
                                    </p:set>
                                    <p:anim calcmode="lin" valueType="num">
                                      <p:cBhvr>
                                        <p:cTn id="32" dur="100" fill="hold"/>
                                        <p:tgtEl>
                                          <p:spTgt spid="263"/>
                                        </p:tgtEl>
                                        <p:attrNameLst>
                                          <p:attrName>ppt_w</p:attrName>
                                        </p:attrNameLst>
                                      </p:cBhvr>
                                      <p:tavLst>
                                        <p:tav tm="0">
                                          <p:val>
                                            <p:fltVal val="0"/>
                                          </p:val>
                                        </p:tav>
                                        <p:tav tm="100000">
                                          <p:val>
                                            <p:strVal val="#ppt_w"/>
                                          </p:val>
                                        </p:tav>
                                      </p:tavLst>
                                    </p:anim>
                                    <p:anim calcmode="lin" valueType="num">
                                      <p:cBhvr>
                                        <p:cTn id="33" dur="100" fill="hold"/>
                                        <p:tgtEl>
                                          <p:spTgt spid="263"/>
                                        </p:tgtEl>
                                        <p:attrNameLst>
                                          <p:attrName>ppt_h</p:attrName>
                                        </p:attrNameLst>
                                      </p:cBhvr>
                                      <p:tavLst>
                                        <p:tav tm="0">
                                          <p:val>
                                            <p:fltVal val="0"/>
                                          </p:val>
                                        </p:tav>
                                        <p:tav tm="100000">
                                          <p:val>
                                            <p:strVal val="#ppt_h"/>
                                          </p:val>
                                        </p:tav>
                                      </p:tavLst>
                                    </p:anim>
                                  </p:childTnLst>
                                </p:cTn>
                              </p:par>
                            </p:childTnLst>
                          </p:cTn>
                        </p:par>
                        <p:par>
                          <p:cTn id="34" fill="hold">
                            <p:stCondLst>
                              <p:cond delay="2200"/>
                            </p:stCondLst>
                            <p:childTnLst>
                              <p:par>
                                <p:cTn id="35" presetClass="entr" nodeType="afterEffect" presetSubtype="16" presetID="23" grpId="7" fill="hold">
                                  <p:stCondLst>
                                    <p:cond delay="200"/>
                                  </p:stCondLst>
                                  <p:iterate type="el" backwards="0">
                                    <p:tmAbs val="0"/>
                                  </p:iterate>
                                  <p:childTnLst>
                                    <p:set>
                                      <p:cBhvr>
                                        <p:cTn id="36" fill="hold"/>
                                        <p:tgtEl>
                                          <p:spTgt spid="266"/>
                                        </p:tgtEl>
                                        <p:attrNameLst>
                                          <p:attrName>style.visibility</p:attrName>
                                        </p:attrNameLst>
                                      </p:cBhvr>
                                      <p:to>
                                        <p:strVal val="visible"/>
                                      </p:to>
                                    </p:set>
                                    <p:anim calcmode="lin" valueType="num">
                                      <p:cBhvr>
                                        <p:cTn id="37" dur="100" fill="hold"/>
                                        <p:tgtEl>
                                          <p:spTgt spid="266"/>
                                        </p:tgtEl>
                                        <p:attrNameLst>
                                          <p:attrName>ppt_w</p:attrName>
                                        </p:attrNameLst>
                                      </p:cBhvr>
                                      <p:tavLst>
                                        <p:tav tm="0">
                                          <p:val>
                                            <p:fltVal val="0"/>
                                          </p:val>
                                        </p:tav>
                                        <p:tav tm="100000">
                                          <p:val>
                                            <p:strVal val="#ppt_w"/>
                                          </p:val>
                                        </p:tav>
                                      </p:tavLst>
                                    </p:anim>
                                    <p:anim calcmode="lin" valueType="num">
                                      <p:cBhvr>
                                        <p:cTn id="38" dur="100" fill="hold"/>
                                        <p:tgtEl>
                                          <p:spTgt spid="266"/>
                                        </p:tgtEl>
                                        <p:attrNameLst>
                                          <p:attrName>ppt_h</p:attrName>
                                        </p:attrNameLst>
                                      </p:cBhvr>
                                      <p:tavLst>
                                        <p:tav tm="0">
                                          <p:val>
                                            <p:fltVal val="0"/>
                                          </p:val>
                                        </p:tav>
                                        <p:tav tm="100000">
                                          <p:val>
                                            <p:strVal val="#ppt_h"/>
                                          </p:val>
                                        </p:tav>
                                      </p:tavLst>
                                    </p:anim>
                                  </p:childTnLst>
                                </p:cTn>
                              </p:par>
                            </p:childTnLst>
                          </p:cTn>
                        </p:par>
                        <p:par>
                          <p:cTn id="39" fill="hold">
                            <p:stCondLst>
                              <p:cond delay="2500"/>
                            </p:stCondLst>
                            <p:childTnLst>
                              <p:par>
                                <p:cTn id="40" presetClass="entr" nodeType="afterEffect" presetSubtype="16" presetID="23" grpId="8" fill="hold">
                                  <p:stCondLst>
                                    <p:cond delay="200"/>
                                  </p:stCondLst>
                                  <p:iterate type="el" backwards="0">
                                    <p:tmAbs val="0"/>
                                  </p:iterate>
                                  <p:childTnLst>
                                    <p:set>
                                      <p:cBhvr>
                                        <p:cTn id="41" fill="hold"/>
                                        <p:tgtEl>
                                          <p:spTgt spid="269"/>
                                        </p:tgtEl>
                                        <p:attrNameLst>
                                          <p:attrName>style.visibility</p:attrName>
                                        </p:attrNameLst>
                                      </p:cBhvr>
                                      <p:to>
                                        <p:strVal val="visible"/>
                                      </p:to>
                                    </p:set>
                                    <p:anim calcmode="lin" valueType="num">
                                      <p:cBhvr>
                                        <p:cTn id="42" dur="50" fill="hold"/>
                                        <p:tgtEl>
                                          <p:spTgt spid="269"/>
                                        </p:tgtEl>
                                        <p:attrNameLst>
                                          <p:attrName>ppt_w</p:attrName>
                                        </p:attrNameLst>
                                      </p:cBhvr>
                                      <p:tavLst>
                                        <p:tav tm="0">
                                          <p:val>
                                            <p:fltVal val="0"/>
                                          </p:val>
                                        </p:tav>
                                        <p:tav tm="100000">
                                          <p:val>
                                            <p:strVal val="#ppt_w"/>
                                          </p:val>
                                        </p:tav>
                                      </p:tavLst>
                                    </p:anim>
                                    <p:anim calcmode="lin" valueType="num">
                                      <p:cBhvr>
                                        <p:cTn id="43" dur="50" fill="hold"/>
                                        <p:tgtEl>
                                          <p:spTgt spid="269"/>
                                        </p:tgtEl>
                                        <p:attrNameLst>
                                          <p:attrName>ppt_h</p:attrName>
                                        </p:attrNameLst>
                                      </p:cBhvr>
                                      <p:tavLst>
                                        <p:tav tm="0">
                                          <p:val>
                                            <p:fltVal val="0"/>
                                          </p:val>
                                        </p:tav>
                                        <p:tav tm="100000">
                                          <p:val>
                                            <p:strVal val="#ppt_h"/>
                                          </p:val>
                                        </p:tav>
                                      </p:tavLst>
                                    </p:anim>
                                  </p:childTnLst>
                                </p:cTn>
                              </p:par>
                            </p:childTnLst>
                          </p:cTn>
                        </p:par>
                        <p:par>
                          <p:cTn id="44" fill="hold">
                            <p:stCondLst>
                              <p:cond delay="2750"/>
                            </p:stCondLst>
                            <p:childTnLst>
                              <p:par>
                                <p:cTn id="45" presetClass="entr" nodeType="afterEffect" presetSubtype="16" presetID="23" grpId="9" fill="hold">
                                  <p:stCondLst>
                                    <p:cond delay="100"/>
                                  </p:stCondLst>
                                  <p:iterate type="el" backwards="0">
                                    <p:tmAbs val="0"/>
                                  </p:iterate>
                                  <p:childTnLst>
                                    <p:set>
                                      <p:cBhvr>
                                        <p:cTn id="46" fill="hold"/>
                                        <p:tgtEl>
                                          <p:spTgt spid="267"/>
                                        </p:tgtEl>
                                        <p:attrNameLst>
                                          <p:attrName>style.visibility</p:attrName>
                                        </p:attrNameLst>
                                      </p:cBhvr>
                                      <p:to>
                                        <p:strVal val="visible"/>
                                      </p:to>
                                    </p:set>
                                    <p:anim calcmode="lin" valueType="num">
                                      <p:cBhvr>
                                        <p:cTn id="47" dur="50" fill="hold"/>
                                        <p:tgtEl>
                                          <p:spTgt spid="267"/>
                                        </p:tgtEl>
                                        <p:attrNameLst>
                                          <p:attrName>ppt_w</p:attrName>
                                        </p:attrNameLst>
                                      </p:cBhvr>
                                      <p:tavLst>
                                        <p:tav tm="0">
                                          <p:val>
                                            <p:fltVal val="0"/>
                                          </p:val>
                                        </p:tav>
                                        <p:tav tm="100000">
                                          <p:val>
                                            <p:strVal val="#ppt_w"/>
                                          </p:val>
                                        </p:tav>
                                      </p:tavLst>
                                    </p:anim>
                                    <p:anim calcmode="lin" valueType="num">
                                      <p:cBhvr>
                                        <p:cTn id="48" dur="50" fill="hold"/>
                                        <p:tgtEl>
                                          <p:spTgt spid="267"/>
                                        </p:tgtEl>
                                        <p:attrNameLst>
                                          <p:attrName>ppt_h</p:attrName>
                                        </p:attrNameLst>
                                      </p:cBhvr>
                                      <p:tavLst>
                                        <p:tav tm="0">
                                          <p:val>
                                            <p:fltVal val="0"/>
                                          </p:val>
                                        </p:tav>
                                        <p:tav tm="100000">
                                          <p:val>
                                            <p:strVal val="#ppt_h"/>
                                          </p:val>
                                        </p:tav>
                                      </p:tavLst>
                                    </p:anim>
                                  </p:childTnLst>
                                </p:cTn>
                              </p:par>
                            </p:childTnLst>
                          </p:cTn>
                        </p:par>
                        <p:par>
                          <p:cTn id="49" fill="hold">
                            <p:stCondLst>
                              <p:cond delay="2900"/>
                            </p:stCondLst>
                            <p:childTnLst>
                              <p:par>
                                <p:cTn id="50" presetClass="entr" nodeType="afterEffect" presetSubtype="16" presetID="23" grpId="10" fill="hold">
                                  <p:stCondLst>
                                    <p:cond delay="100"/>
                                  </p:stCondLst>
                                  <p:iterate type="el" backwards="0">
                                    <p:tmAbs val="0"/>
                                  </p:iterate>
                                  <p:childTnLst>
                                    <p:set>
                                      <p:cBhvr>
                                        <p:cTn id="51" fill="hold"/>
                                        <p:tgtEl>
                                          <p:spTgt spid="268"/>
                                        </p:tgtEl>
                                        <p:attrNameLst>
                                          <p:attrName>style.visibility</p:attrName>
                                        </p:attrNameLst>
                                      </p:cBhvr>
                                      <p:to>
                                        <p:strVal val="visible"/>
                                      </p:to>
                                    </p:set>
                                    <p:anim calcmode="lin" valueType="num">
                                      <p:cBhvr>
                                        <p:cTn id="52" dur="50" fill="hold"/>
                                        <p:tgtEl>
                                          <p:spTgt spid="268"/>
                                        </p:tgtEl>
                                        <p:attrNameLst>
                                          <p:attrName>ppt_w</p:attrName>
                                        </p:attrNameLst>
                                      </p:cBhvr>
                                      <p:tavLst>
                                        <p:tav tm="0">
                                          <p:val>
                                            <p:fltVal val="0"/>
                                          </p:val>
                                        </p:tav>
                                        <p:tav tm="100000">
                                          <p:val>
                                            <p:strVal val="#ppt_w"/>
                                          </p:val>
                                        </p:tav>
                                      </p:tavLst>
                                    </p:anim>
                                    <p:anim calcmode="lin" valueType="num">
                                      <p:cBhvr>
                                        <p:cTn id="53" dur="50" fill="hold"/>
                                        <p:tgtEl>
                                          <p:spTgt spid="268"/>
                                        </p:tgtEl>
                                        <p:attrNameLst>
                                          <p:attrName>ppt_h</p:attrName>
                                        </p:attrNameLst>
                                      </p:cBhvr>
                                      <p:tavLst>
                                        <p:tav tm="0">
                                          <p:val>
                                            <p:fltVal val="0"/>
                                          </p:val>
                                        </p:tav>
                                        <p:tav tm="100000">
                                          <p:val>
                                            <p:strVal val="#ppt_h"/>
                                          </p:val>
                                        </p:tav>
                                      </p:tavLst>
                                    </p:anim>
                                  </p:childTnLst>
                                </p:cTn>
                              </p:par>
                            </p:childTnLst>
                          </p:cTn>
                        </p:par>
                        <p:par>
                          <p:cTn id="54" fill="hold">
                            <p:stCondLst>
                              <p:cond delay="3050"/>
                            </p:stCondLst>
                            <p:childTnLst>
                              <p:par>
                                <p:cTn id="55" presetClass="entr" nodeType="afterEffect" presetSubtype="16" presetID="23" grpId="11" fill="hold">
                                  <p:stCondLst>
                                    <p:cond delay="100"/>
                                  </p:stCondLst>
                                  <p:iterate type="el" backwards="0">
                                    <p:tmAbs val="0"/>
                                  </p:iterate>
                                  <p:childTnLst>
                                    <p:set>
                                      <p:cBhvr>
                                        <p:cTn id="56" fill="hold"/>
                                        <p:tgtEl>
                                          <p:spTgt spid="272"/>
                                        </p:tgtEl>
                                        <p:attrNameLst>
                                          <p:attrName>style.visibility</p:attrName>
                                        </p:attrNameLst>
                                      </p:cBhvr>
                                      <p:to>
                                        <p:strVal val="visible"/>
                                      </p:to>
                                    </p:set>
                                    <p:anim calcmode="lin" valueType="num">
                                      <p:cBhvr>
                                        <p:cTn id="57" dur="50" fill="hold"/>
                                        <p:tgtEl>
                                          <p:spTgt spid="272"/>
                                        </p:tgtEl>
                                        <p:attrNameLst>
                                          <p:attrName>ppt_w</p:attrName>
                                        </p:attrNameLst>
                                      </p:cBhvr>
                                      <p:tavLst>
                                        <p:tav tm="0">
                                          <p:val>
                                            <p:fltVal val="0"/>
                                          </p:val>
                                        </p:tav>
                                        <p:tav tm="100000">
                                          <p:val>
                                            <p:strVal val="#ppt_w"/>
                                          </p:val>
                                        </p:tav>
                                      </p:tavLst>
                                    </p:anim>
                                    <p:anim calcmode="lin" valueType="num">
                                      <p:cBhvr>
                                        <p:cTn id="58" dur="50" fill="hold"/>
                                        <p:tgtEl>
                                          <p:spTgt spid="272"/>
                                        </p:tgtEl>
                                        <p:attrNameLst>
                                          <p:attrName>ppt_h</p:attrName>
                                        </p:attrNameLst>
                                      </p:cBhvr>
                                      <p:tavLst>
                                        <p:tav tm="0">
                                          <p:val>
                                            <p:fltVal val="0"/>
                                          </p:val>
                                        </p:tav>
                                        <p:tav tm="100000">
                                          <p:val>
                                            <p:strVal val="#ppt_h"/>
                                          </p:val>
                                        </p:tav>
                                      </p:tavLst>
                                    </p:anim>
                                  </p:childTnLst>
                                </p:cTn>
                              </p:par>
                            </p:childTnLst>
                          </p:cTn>
                        </p:par>
                        <p:par>
                          <p:cTn id="59" fill="hold">
                            <p:stCondLst>
                              <p:cond delay="3200"/>
                            </p:stCondLst>
                            <p:childTnLst>
                              <p:par>
                                <p:cTn id="60" presetClass="entr" nodeType="afterEffect" presetSubtype="16" presetID="23" grpId="12" fill="hold">
                                  <p:stCondLst>
                                    <p:cond delay="100"/>
                                  </p:stCondLst>
                                  <p:iterate type="el" backwards="0">
                                    <p:tmAbs val="0"/>
                                  </p:iterate>
                                  <p:childTnLst>
                                    <p:set>
                                      <p:cBhvr>
                                        <p:cTn id="61" fill="hold"/>
                                        <p:tgtEl>
                                          <p:spTgt spid="270"/>
                                        </p:tgtEl>
                                        <p:attrNameLst>
                                          <p:attrName>style.visibility</p:attrName>
                                        </p:attrNameLst>
                                      </p:cBhvr>
                                      <p:to>
                                        <p:strVal val="visible"/>
                                      </p:to>
                                    </p:set>
                                    <p:anim calcmode="lin" valueType="num">
                                      <p:cBhvr>
                                        <p:cTn id="62" dur="50" fill="hold"/>
                                        <p:tgtEl>
                                          <p:spTgt spid="270"/>
                                        </p:tgtEl>
                                        <p:attrNameLst>
                                          <p:attrName>ppt_w</p:attrName>
                                        </p:attrNameLst>
                                      </p:cBhvr>
                                      <p:tavLst>
                                        <p:tav tm="0">
                                          <p:val>
                                            <p:fltVal val="0"/>
                                          </p:val>
                                        </p:tav>
                                        <p:tav tm="100000">
                                          <p:val>
                                            <p:strVal val="#ppt_w"/>
                                          </p:val>
                                        </p:tav>
                                      </p:tavLst>
                                    </p:anim>
                                    <p:anim calcmode="lin" valueType="num">
                                      <p:cBhvr>
                                        <p:cTn id="63" dur="50" fill="hold"/>
                                        <p:tgtEl>
                                          <p:spTgt spid="270"/>
                                        </p:tgtEl>
                                        <p:attrNameLst>
                                          <p:attrName>ppt_h</p:attrName>
                                        </p:attrNameLst>
                                      </p:cBhvr>
                                      <p:tavLst>
                                        <p:tav tm="0">
                                          <p:val>
                                            <p:fltVal val="0"/>
                                          </p:val>
                                        </p:tav>
                                        <p:tav tm="100000">
                                          <p:val>
                                            <p:strVal val="#ppt_h"/>
                                          </p:val>
                                        </p:tav>
                                      </p:tavLst>
                                    </p:anim>
                                  </p:childTnLst>
                                </p:cTn>
                              </p:par>
                            </p:childTnLst>
                          </p:cTn>
                        </p:par>
                        <p:par>
                          <p:cTn id="64" fill="hold">
                            <p:stCondLst>
                              <p:cond delay="3350"/>
                            </p:stCondLst>
                            <p:childTnLst>
                              <p:par>
                                <p:cTn id="65" presetClass="entr" nodeType="afterEffect" presetSubtype="16" presetID="23" grpId="13" fill="hold">
                                  <p:stCondLst>
                                    <p:cond delay="100"/>
                                  </p:stCondLst>
                                  <p:iterate type="el" backwards="0">
                                    <p:tmAbs val="0"/>
                                  </p:iterate>
                                  <p:childTnLst>
                                    <p:set>
                                      <p:cBhvr>
                                        <p:cTn id="66" fill="hold"/>
                                        <p:tgtEl>
                                          <p:spTgt spid="271"/>
                                        </p:tgtEl>
                                        <p:attrNameLst>
                                          <p:attrName>style.visibility</p:attrName>
                                        </p:attrNameLst>
                                      </p:cBhvr>
                                      <p:to>
                                        <p:strVal val="visible"/>
                                      </p:to>
                                    </p:set>
                                    <p:anim calcmode="lin" valueType="num">
                                      <p:cBhvr>
                                        <p:cTn id="67" dur="50" fill="hold"/>
                                        <p:tgtEl>
                                          <p:spTgt spid="271"/>
                                        </p:tgtEl>
                                        <p:attrNameLst>
                                          <p:attrName>ppt_w</p:attrName>
                                        </p:attrNameLst>
                                      </p:cBhvr>
                                      <p:tavLst>
                                        <p:tav tm="0">
                                          <p:val>
                                            <p:fltVal val="0"/>
                                          </p:val>
                                        </p:tav>
                                        <p:tav tm="100000">
                                          <p:val>
                                            <p:strVal val="#ppt_w"/>
                                          </p:val>
                                        </p:tav>
                                      </p:tavLst>
                                    </p:anim>
                                    <p:anim calcmode="lin" valueType="num">
                                      <p:cBhvr>
                                        <p:cTn id="68" dur="50" fill="hold"/>
                                        <p:tgtEl>
                                          <p:spTgt spid="271"/>
                                        </p:tgtEl>
                                        <p:attrNameLst>
                                          <p:attrName>ppt_h</p:attrName>
                                        </p:attrNameLst>
                                      </p:cBhvr>
                                      <p:tavLst>
                                        <p:tav tm="0">
                                          <p:val>
                                            <p:fltVal val="0"/>
                                          </p:val>
                                        </p:tav>
                                        <p:tav tm="100000">
                                          <p:val>
                                            <p:strVal val="#ppt_h"/>
                                          </p:val>
                                        </p:tav>
                                      </p:tavLst>
                                    </p:anim>
                                  </p:childTnLst>
                                </p:cTn>
                              </p:par>
                            </p:childTnLst>
                          </p:cTn>
                        </p:par>
                        <p:par>
                          <p:cTn id="69" fill="hold">
                            <p:stCondLst>
                              <p:cond delay="3500"/>
                            </p:stCondLst>
                            <p:childTnLst>
                              <p:par>
                                <p:cTn id="70" presetClass="entr" nodeType="afterEffect" presetSubtype="16" presetID="23" grpId="14" fill="hold">
                                  <p:stCondLst>
                                    <p:cond delay="100"/>
                                  </p:stCondLst>
                                  <p:iterate type="el" backwards="0">
                                    <p:tmAbs val="0"/>
                                  </p:iterate>
                                  <p:childTnLst>
                                    <p:set>
                                      <p:cBhvr>
                                        <p:cTn id="71" fill="hold"/>
                                        <p:tgtEl>
                                          <p:spTgt spid="273"/>
                                        </p:tgtEl>
                                        <p:attrNameLst>
                                          <p:attrName>style.visibility</p:attrName>
                                        </p:attrNameLst>
                                      </p:cBhvr>
                                      <p:to>
                                        <p:strVal val="visible"/>
                                      </p:to>
                                    </p:set>
                                    <p:anim calcmode="lin" valueType="num">
                                      <p:cBhvr>
                                        <p:cTn id="72" dur="50" fill="hold"/>
                                        <p:tgtEl>
                                          <p:spTgt spid="273"/>
                                        </p:tgtEl>
                                        <p:attrNameLst>
                                          <p:attrName>ppt_w</p:attrName>
                                        </p:attrNameLst>
                                      </p:cBhvr>
                                      <p:tavLst>
                                        <p:tav tm="0">
                                          <p:val>
                                            <p:fltVal val="0"/>
                                          </p:val>
                                        </p:tav>
                                        <p:tav tm="100000">
                                          <p:val>
                                            <p:strVal val="#ppt_w"/>
                                          </p:val>
                                        </p:tav>
                                      </p:tavLst>
                                    </p:anim>
                                    <p:anim calcmode="lin" valueType="num">
                                      <p:cBhvr>
                                        <p:cTn id="73" dur="50" fill="hold"/>
                                        <p:tgtEl>
                                          <p:spTgt spid="273"/>
                                        </p:tgtEl>
                                        <p:attrNameLst>
                                          <p:attrName>ppt_h</p:attrName>
                                        </p:attrNameLst>
                                      </p:cBhvr>
                                      <p:tavLst>
                                        <p:tav tm="0">
                                          <p:val>
                                            <p:fltVal val="0"/>
                                          </p:val>
                                        </p:tav>
                                        <p:tav tm="100000">
                                          <p:val>
                                            <p:strVal val="#ppt_h"/>
                                          </p:val>
                                        </p:tav>
                                      </p:tavLst>
                                    </p:anim>
                                  </p:childTnLst>
                                </p:cTn>
                              </p:par>
                            </p:childTnLst>
                          </p:cTn>
                        </p:par>
                        <p:par>
                          <p:cTn id="74" fill="hold">
                            <p:stCondLst>
                              <p:cond delay="3650"/>
                            </p:stCondLst>
                            <p:childTnLst>
                              <p:par>
                                <p:cTn id="75" presetClass="entr" nodeType="afterEffect" presetSubtype="16" presetID="23" grpId="15" fill="hold">
                                  <p:stCondLst>
                                    <p:cond delay="100"/>
                                  </p:stCondLst>
                                  <p:iterate type="el" backwards="0">
                                    <p:tmAbs val="0"/>
                                  </p:iterate>
                                  <p:childTnLst>
                                    <p:set>
                                      <p:cBhvr>
                                        <p:cTn id="76" fill="hold"/>
                                        <p:tgtEl>
                                          <p:spTgt spid="274"/>
                                        </p:tgtEl>
                                        <p:attrNameLst>
                                          <p:attrName>style.visibility</p:attrName>
                                        </p:attrNameLst>
                                      </p:cBhvr>
                                      <p:to>
                                        <p:strVal val="visible"/>
                                      </p:to>
                                    </p:set>
                                    <p:anim calcmode="lin" valueType="num">
                                      <p:cBhvr>
                                        <p:cTn id="77" dur="50" fill="hold"/>
                                        <p:tgtEl>
                                          <p:spTgt spid="274"/>
                                        </p:tgtEl>
                                        <p:attrNameLst>
                                          <p:attrName>ppt_w</p:attrName>
                                        </p:attrNameLst>
                                      </p:cBhvr>
                                      <p:tavLst>
                                        <p:tav tm="0">
                                          <p:val>
                                            <p:fltVal val="0"/>
                                          </p:val>
                                        </p:tav>
                                        <p:tav tm="100000">
                                          <p:val>
                                            <p:strVal val="#ppt_w"/>
                                          </p:val>
                                        </p:tav>
                                      </p:tavLst>
                                    </p:anim>
                                    <p:anim calcmode="lin" valueType="num">
                                      <p:cBhvr>
                                        <p:cTn id="78" dur="50" fill="hold"/>
                                        <p:tgtEl>
                                          <p:spTgt spid="274"/>
                                        </p:tgtEl>
                                        <p:attrNameLst>
                                          <p:attrName>ppt_h</p:attrName>
                                        </p:attrNameLst>
                                      </p:cBhvr>
                                      <p:tavLst>
                                        <p:tav tm="0">
                                          <p:val>
                                            <p:fltVal val="0"/>
                                          </p:val>
                                        </p:tav>
                                        <p:tav tm="100000">
                                          <p:val>
                                            <p:strVal val="#ppt_h"/>
                                          </p:val>
                                        </p:tav>
                                      </p:tavLst>
                                    </p:anim>
                                  </p:childTnLst>
                                </p:cTn>
                              </p:par>
                            </p:childTnLst>
                          </p:cTn>
                        </p:par>
                        <p:par>
                          <p:cTn id="79" fill="hold">
                            <p:stCondLst>
                              <p:cond delay="3800"/>
                            </p:stCondLst>
                            <p:childTnLst>
                              <p:par>
                                <p:cTn id="80" presetClass="entr" nodeType="afterEffect" presetSubtype="8" presetID="22" grpId="16" fill="hold">
                                  <p:stCondLst>
                                    <p:cond delay="0"/>
                                  </p:stCondLst>
                                  <p:iterate type="el" backwards="0">
                                    <p:tmAbs val="0"/>
                                  </p:iterate>
                                  <p:childTnLst>
                                    <p:set>
                                      <p:cBhvr>
                                        <p:cTn id="81" fill="hold"/>
                                        <p:tgtEl>
                                          <p:spTgt spid="241"/>
                                        </p:tgtEl>
                                        <p:attrNameLst>
                                          <p:attrName>style.visibility</p:attrName>
                                        </p:attrNameLst>
                                      </p:cBhvr>
                                      <p:to>
                                        <p:strVal val="visible"/>
                                      </p:to>
                                    </p:set>
                                    <p:animEffect filter="wipe(left)" transition="in">
                                      <p:cBhvr>
                                        <p:cTn id="82"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7" grpId="4"/>
      <p:bldP build="whole" bldLvl="1" animBg="1" rev="0" advAuto="0" spid="266" grpId="7"/>
      <p:bldP build="whole" bldLvl="1" animBg="1" rev="0" advAuto="0" spid="263" grpId="6"/>
      <p:bldP build="whole" bldLvl="1" animBg="1" rev="0" advAuto="0" spid="260" grpId="5"/>
      <p:bldP build="whole" bldLvl="1" animBg="1" rev="0" advAuto="0" spid="268" grpId="10"/>
      <p:bldP build="whole" bldLvl="1" animBg="1" rev="0" advAuto="0" spid="273" grpId="14"/>
      <p:bldP build="whole" bldLvl="1" animBg="1" rev="0" advAuto="0" spid="274" grpId="15"/>
      <p:bldP build="whole" bldLvl="1" animBg="1" rev="0" advAuto="0" spid="269" grpId="8"/>
      <p:bldP build="whole" bldLvl="1" animBg="1" rev="0" advAuto="0" spid="251" grpId="3"/>
      <p:bldP build="whole" bldLvl="1" animBg="1" rev="0" advAuto="0" spid="271" grpId="13"/>
      <p:bldP build="whole" bldLvl="1" animBg="1" rev="0" advAuto="0" spid="272" grpId="11"/>
      <p:bldP build="whole" bldLvl="1" animBg="1" rev="0" advAuto="0" spid="248" grpId="1"/>
      <p:bldP build="whole" bldLvl="1" animBg="1" rev="0" advAuto="0" spid="254" grpId="2"/>
      <p:bldP build="whole" bldLvl="1" animBg="1" rev="0" advAuto="0" spid="267" grpId="9"/>
      <p:bldP build="whole" bldLvl="1" animBg="1" rev="0" advAuto="0" spid="270" grpId="12"/>
      <p:bldP build="whole" bldLvl="1" animBg="1" rev="0" advAuto="0" spid="241" grpId="16"/>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Curious glitch when implementing 2D sim"/>
          <p:cNvSpPr txBox="1"/>
          <p:nvPr>
            <p:ph type="title"/>
          </p:nvPr>
        </p:nvSpPr>
        <p:spPr>
          <a:prstGeom prst="rect">
            <a:avLst/>
          </a:prstGeom>
        </p:spPr>
        <p:txBody>
          <a:bodyPr/>
          <a:lstStyle>
            <a:lvl1pPr algn="ctr" defTabSz="2389572">
              <a:defRPr spc="-166" sz="8330"/>
            </a:lvl1pPr>
          </a:lstStyle>
          <a:p>
            <a:pPr/>
            <a:r>
              <a:t>Curious glitch when implementing 2D sim</a:t>
            </a:r>
          </a:p>
        </p:txBody>
      </p:sp>
      <p:grpSp>
        <p:nvGrpSpPr>
          <p:cNvPr id="286" name="Group"/>
          <p:cNvGrpSpPr/>
          <p:nvPr/>
        </p:nvGrpSpPr>
        <p:grpSpPr>
          <a:xfrm>
            <a:off x="4271670" y="3982641"/>
            <a:ext cx="15840659" cy="6319353"/>
            <a:chOff x="0" y="0"/>
            <a:chExt cx="15840658" cy="6319352"/>
          </a:xfrm>
        </p:grpSpPr>
        <p:pic>
          <p:nvPicPr>
            <p:cNvPr id="282" name="Layer.tiff" descr="Layer.tiff"/>
            <p:cNvPicPr>
              <a:picLocks noChangeAspect="1"/>
            </p:cNvPicPr>
            <p:nvPr/>
          </p:nvPicPr>
          <p:blipFill>
            <a:blip r:embed="rId3">
              <a:extLst/>
            </a:blip>
            <a:srcRect l="0" t="0" r="13191" b="38260"/>
            <a:stretch>
              <a:fillRect/>
            </a:stretch>
          </p:blipFill>
          <p:spPr>
            <a:xfrm>
              <a:off x="0" y="0"/>
              <a:ext cx="12201274" cy="6319353"/>
            </a:xfrm>
            <a:prstGeom prst="rect">
              <a:avLst/>
            </a:prstGeom>
            <a:ln w="12700" cap="flat">
              <a:noFill/>
              <a:miter lim="400000"/>
            </a:ln>
            <a:effectLst/>
          </p:spPr>
        </p:pic>
        <p:sp>
          <p:nvSpPr>
            <p:cNvPr id="283" name="Line"/>
            <p:cNvSpPr/>
            <p:nvPr/>
          </p:nvSpPr>
          <p:spPr>
            <a:xfrm flipV="1">
              <a:off x="12493228" y="4518274"/>
              <a:ext cx="1" cy="129303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84" name="z"/>
            <p:cNvSpPr txBox="1"/>
            <p:nvPr/>
          </p:nvSpPr>
          <p:spPr>
            <a:xfrm>
              <a:off x="12792326" y="4605989"/>
              <a:ext cx="707811" cy="111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6700"/>
              </a:lvl1pPr>
            </a:lstStyle>
            <a:p>
              <a:pPr/>
              <a:r>
                <a:t>z</a:t>
              </a:r>
            </a:p>
          </p:txBody>
        </p:sp>
        <p:sp>
          <p:nvSpPr>
            <p:cNvPr id="285" name="Text"/>
            <p:cNvSpPr txBox="1"/>
            <p:nvPr/>
          </p:nvSpPr>
          <p:spPr>
            <a:xfrm>
              <a:off x="12645627" y="1647173"/>
              <a:ext cx="3195032" cy="17454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9300"/>
              </a:lvl1pPr>
            </a:lstStyle>
            <a:p>
              <a:pPr/>
              <a14:m>
                <m:oMathPara>
                  <m:oMathParaPr>
                    <m:jc m:val="left"/>
                  </m:oMathParaPr>
                  <m:oMath>
                    <m:sSub>
                      <m:e>
                        <m:r>
                          <a:rPr xmlns:a="http://schemas.openxmlformats.org/drawingml/2006/main" sz="9300" i="1">
                            <a:solidFill>
                              <a:srgbClr val="5E5E5E"/>
                            </a:solidFill>
                            <a:latin typeface="Cambria Math" panose="02040503050406030204" pitchFamily="18" charset="0"/>
                          </a:rPr>
                          <m:t>F</m:t>
                        </m:r>
                      </m:e>
                      <m:sub>
                        <m:r>
                          <a:rPr xmlns:a="http://schemas.openxmlformats.org/drawingml/2006/main" sz="9300" i="1">
                            <a:solidFill>
                              <a:srgbClr val="5E5E5E"/>
                            </a:solidFill>
                            <a:latin typeface="Cambria Math" panose="02040503050406030204" pitchFamily="18" charset="0"/>
                          </a:rPr>
                          <m:t>z</m:t>
                        </m:r>
                      </m:sub>
                    </m:sSub>
                    <m:r>
                      <a:rPr xmlns:a="http://schemas.openxmlformats.org/drawingml/2006/main" sz="9300" i="1">
                        <a:solidFill>
                          <a:srgbClr val="5E5E5E"/>
                        </a:solidFill>
                        <a:latin typeface="Cambria Math" panose="02040503050406030204" pitchFamily="18" charset="0"/>
                      </a:rPr>
                      <m:t>∼</m:t>
                    </m:r>
                    <m:r>
                      <a:rPr xmlns:a="http://schemas.openxmlformats.org/drawingml/2006/main" sz="9300" i="1">
                        <a:solidFill>
                          <a:srgbClr val="5E5E5E"/>
                        </a:solidFill>
                        <a:latin typeface="Cambria Math" panose="02040503050406030204" pitchFamily="18" charset="0"/>
                      </a:rPr>
                      <m:t>0</m:t>
                    </m:r>
                  </m:oMath>
                </m:oMathPara>
              </a14:m>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0" name="Background Layer.tiff" descr="Background Layer.tiff"/>
          <p:cNvPicPr>
            <a:picLocks noChangeAspect="1"/>
          </p:cNvPicPr>
          <p:nvPr/>
        </p:nvPicPr>
        <p:blipFill>
          <a:blip r:embed="rId3">
            <a:extLst/>
          </a:blip>
          <a:stretch>
            <a:fillRect/>
          </a:stretch>
        </p:blipFill>
        <p:spPr>
          <a:xfrm>
            <a:off x="1009575" y="2527792"/>
            <a:ext cx="23994222" cy="8660416"/>
          </a:xfrm>
          <a:prstGeom prst="rect">
            <a:avLst/>
          </a:prstGeom>
          <a:ln w="12700">
            <a:miter lim="400000"/>
          </a:ln>
        </p:spPr>
      </p:pic>
      <p:sp>
        <p:nvSpPr>
          <p:cNvPr id="291" name="Nice!"/>
          <p:cNvSpPr txBox="1"/>
          <p:nvPr/>
        </p:nvSpPr>
        <p:spPr>
          <a:xfrm>
            <a:off x="4979557" y="2527792"/>
            <a:ext cx="2186624"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Nice!</a:t>
            </a:r>
          </a:p>
        </p:txBody>
      </p:sp>
      <p:sp>
        <p:nvSpPr>
          <p:cNvPr id="292" name="WHAT"/>
          <p:cNvSpPr txBox="1"/>
          <p:nvPr/>
        </p:nvSpPr>
        <p:spPr>
          <a:xfrm>
            <a:off x="14012238" y="2527792"/>
            <a:ext cx="2515096"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WHAT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Group.tiff" descr="Group.tiff"/>
          <p:cNvPicPr>
            <a:picLocks noChangeAspect="1"/>
          </p:cNvPicPr>
          <p:nvPr/>
        </p:nvPicPr>
        <p:blipFill>
          <a:blip r:embed="rId3">
            <a:extLst/>
          </a:blip>
          <a:stretch>
            <a:fillRect/>
          </a:stretch>
        </p:blipFill>
        <p:spPr>
          <a:xfrm>
            <a:off x="3836904" y="1296639"/>
            <a:ext cx="16710192" cy="11122722"/>
          </a:xfrm>
          <a:prstGeom prst="rect">
            <a:avLst/>
          </a:prstGeom>
          <a:ln w="12700">
            <a:miter lim="400000"/>
          </a:ln>
        </p:spPr>
      </p:pic>
      <p:pic>
        <p:nvPicPr>
          <p:cNvPr id="297" name="bumpy-intruder.png" descr="bumpy-intruder.png"/>
          <p:cNvPicPr>
            <a:picLocks noChangeAspect="1"/>
          </p:cNvPicPr>
          <p:nvPr/>
        </p:nvPicPr>
        <p:blipFill>
          <a:blip r:embed="rId4">
            <a:extLst/>
          </a:blip>
          <a:srcRect l="0" t="0" r="87323" b="0"/>
          <a:stretch>
            <a:fillRect/>
          </a:stretch>
        </p:blipFill>
        <p:spPr>
          <a:xfrm>
            <a:off x="22525037" y="4891829"/>
            <a:ext cx="1859006" cy="4411249"/>
          </a:xfrm>
          <a:prstGeom prst="rect">
            <a:avLst/>
          </a:prstGeom>
          <a:ln w="12700">
            <a:miter lim="400000"/>
          </a:ln>
        </p:spPr>
      </p:pic>
      <p:sp>
        <p:nvSpPr>
          <p:cNvPr id="298" name="Slippage"/>
          <p:cNvSpPr txBox="1"/>
          <p:nvPr>
            <p:ph type="title"/>
          </p:nvPr>
        </p:nvSpPr>
        <p:spPr>
          <a:xfrm>
            <a:off x="9005350" y="1333064"/>
            <a:ext cx="6373300" cy="1792039"/>
          </a:xfrm>
          <a:prstGeom prst="rect">
            <a:avLst/>
          </a:prstGeom>
        </p:spPr>
        <p:txBody>
          <a:bodyPr/>
          <a:lstStyle>
            <a:lvl1pPr algn="ctr"/>
          </a:lstStyle>
          <a:p>
            <a:pPr/>
            <a:r>
              <a:t>Slippage</a:t>
            </a:r>
          </a:p>
        </p:txBody>
      </p:sp>
      <p:sp>
        <p:nvSpPr>
          <p:cNvPr id="299" name="μ?"/>
          <p:cNvSpPr txBox="1"/>
          <p:nvPr/>
        </p:nvSpPr>
        <p:spPr>
          <a:xfrm>
            <a:off x="22448342" y="4415579"/>
            <a:ext cx="106873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μ?</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part 1"/>
          <p:cNvSpPr/>
          <p:nvPr/>
        </p:nvSpPr>
        <p:spPr>
          <a:xfrm>
            <a:off x="0" y="12467387"/>
            <a:ext cx="2844355" cy="1270001"/>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4800">
                <a:solidFill>
                  <a:srgbClr val="FFFFFF"/>
                </a:solidFill>
                <a:latin typeface="Calamity Regular"/>
                <a:ea typeface="Calamity Regular"/>
                <a:cs typeface="Calamity Regular"/>
                <a:sym typeface="Calamity Regular"/>
              </a:defRPr>
            </a:lvl1pPr>
          </a:lstStyle>
          <a:p>
            <a:pPr/>
            <a:r>
              <a:t>part 1</a:t>
            </a:r>
          </a:p>
        </p:txBody>
      </p:sp>
      <p:sp>
        <p:nvSpPr>
          <p:cNvPr id="71" name="Solid or fluid?"/>
          <p:cNvSpPr txBox="1"/>
          <p:nvPr>
            <p:ph type="body" sz="quarter" idx="1"/>
          </p:nvPr>
        </p:nvSpPr>
        <p:spPr>
          <a:xfrm>
            <a:off x="10510912" y="4902425"/>
            <a:ext cx="13239520" cy="1955575"/>
          </a:xfrm>
          <a:prstGeom prst="rect">
            <a:avLst/>
          </a:prstGeom>
        </p:spPr>
        <p:txBody>
          <a:bodyPr/>
          <a:lstStyle>
            <a:lvl1pPr marL="0" indent="0">
              <a:lnSpc>
                <a:spcPct val="80000"/>
              </a:lnSpc>
              <a:spcBef>
                <a:spcPts val="0"/>
              </a:spcBef>
              <a:buSzTx/>
              <a:buNone/>
              <a:defRPr spc="-197" sz="9900">
                <a:latin typeface="+mj-lt"/>
                <a:ea typeface="+mj-ea"/>
                <a:cs typeface="+mj-cs"/>
                <a:sym typeface="Calamity Bold"/>
              </a:defRPr>
            </a:lvl1pPr>
          </a:lstStyle>
          <a:p>
            <a:pPr/>
            <a:r>
              <a:t>Solid or fluid?</a:t>
            </a:r>
          </a:p>
        </p:txBody>
      </p:sp>
      <p:pic>
        <p:nvPicPr>
          <p:cNvPr id="72" name="Image" descr="Image"/>
          <p:cNvPicPr>
            <a:picLocks noChangeAspect="1"/>
          </p:cNvPicPr>
          <p:nvPr/>
        </p:nvPicPr>
        <p:blipFill>
          <a:blip r:embed="rId2">
            <a:extLst/>
          </a:blip>
          <a:stretch>
            <a:fillRect/>
          </a:stretch>
        </p:blipFill>
        <p:spPr>
          <a:xfrm>
            <a:off x="1422177" y="-1"/>
            <a:ext cx="7633095" cy="1246738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Ness and Cates"/>
          <p:cNvSpPr txBox="1"/>
          <p:nvPr/>
        </p:nvSpPr>
        <p:spPr>
          <a:xfrm>
            <a:off x="10605566" y="4603558"/>
            <a:ext cx="317286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000000"/>
                </a:solidFill>
                <a:latin typeface="Calamity Regular"/>
                <a:ea typeface="Calamity Regular"/>
                <a:cs typeface="Calamity Regular"/>
                <a:sym typeface="Calamity Regular"/>
              </a:defRPr>
            </a:lvl1pPr>
          </a:lstStyle>
          <a:p>
            <a:pPr/>
            <a:r>
              <a:t>Ness and Cates</a:t>
            </a:r>
          </a:p>
        </p:txBody>
      </p:sp>
      <p:pic>
        <p:nvPicPr>
          <p:cNvPr id="304" name="Group" descr="Group"/>
          <p:cNvPicPr>
            <a:picLocks noChangeAspect="1"/>
          </p:cNvPicPr>
          <p:nvPr/>
        </p:nvPicPr>
        <p:blipFill>
          <a:blip r:embed="rId3">
            <a:extLst/>
          </a:blip>
          <a:srcRect l="609" t="4008" r="64234" b="0"/>
          <a:stretch>
            <a:fillRect/>
          </a:stretch>
        </p:blipFill>
        <p:spPr>
          <a:xfrm>
            <a:off x="5894313" y="1966490"/>
            <a:ext cx="10680725" cy="939090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Layer.tiff" descr="Layer.tiff"/>
          <p:cNvPicPr>
            <a:picLocks noChangeAspect="1"/>
          </p:cNvPicPr>
          <p:nvPr/>
        </p:nvPicPr>
        <p:blipFill>
          <a:blip r:embed="rId2">
            <a:extLst/>
          </a:blip>
          <a:stretch>
            <a:fillRect/>
          </a:stretch>
        </p:blipFill>
        <p:spPr>
          <a:xfrm>
            <a:off x="-102167" y="-1039140"/>
            <a:ext cx="10136992" cy="13515989"/>
          </a:xfrm>
          <a:prstGeom prst="rect">
            <a:avLst/>
          </a:prstGeom>
          <a:ln w="12700">
            <a:miter lim="400000"/>
          </a:ln>
        </p:spPr>
      </p:pic>
      <p:sp>
        <p:nvSpPr>
          <p:cNvPr id="309" name="Saving Grains"/>
          <p:cNvSpPr txBox="1"/>
          <p:nvPr>
            <p:ph type="body" sz="quarter" idx="1"/>
          </p:nvPr>
        </p:nvSpPr>
        <p:spPr>
          <a:xfrm>
            <a:off x="10242780" y="5434493"/>
            <a:ext cx="13239520" cy="1955574"/>
          </a:xfrm>
          <a:prstGeom prst="rect">
            <a:avLst/>
          </a:prstGeom>
        </p:spPr>
        <p:txBody>
          <a:bodyPr/>
          <a:lstStyle>
            <a:lvl1pPr marL="0" indent="0">
              <a:lnSpc>
                <a:spcPct val="80000"/>
              </a:lnSpc>
              <a:spcBef>
                <a:spcPts val="0"/>
              </a:spcBef>
              <a:buSzTx/>
              <a:buNone/>
              <a:defRPr spc="-197" sz="9900">
                <a:latin typeface="+mj-lt"/>
                <a:ea typeface="+mj-ea"/>
                <a:cs typeface="+mj-cs"/>
                <a:sym typeface="Calamity Bold"/>
              </a:defRPr>
            </a:lvl1pPr>
          </a:lstStyle>
          <a:p>
            <a:pPr/>
            <a:r>
              <a:t>Saving Grains</a:t>
            </a:r>
          </a:p>
        </p:txBody>
      </p:sp>
      <p:sp>
        <p:nvSpPr>
          <p:cNvPr id="310" name="part 4"/>
          <p:cNvSpPr/>
          <p:nvPr/>
        </p:nvSpPr>
        <p:spPr>
          <a:xfrm>
            <a:off x="12192000" y="12467387"/>
            <a:ext cx="2844355" cy="12700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4800">
                <a:solidFill>
                  <a:srgbClr val="FFFFFF"/>
                </a:solidFill>
                <a:latin typeface="Calamity Regular"/>
                <a:ea typeface="Calamity Regular"/>
                <a:cs typeface="Calamity Regular"/>
                <a:sym typeface="Calamity Regular"/>
              </a:defRPr>
            </a:lvl1pPr>
          </a:lstStyle>
          <a:p>
            <a:pPr/>
            <a:r>
              <a:t>part 4</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2" name="Image" descr="Image"/>
          <p:cNvPicPr>
            <a:picLocks noChangeAspect="1"/>
          </p:cNvPicPr>
          <p:nvPr/>
        </p:nvPicPr>
        <p:blipFill>
          <a:blip r:embed="rId3">
            <a:extLst/>
          </a:blip>
          <a:srcRect l="37" t="18534" r="0" b="9015"/>
          <a:stretch>
            <a:fillRect/>
          </a:stretch>
        </p:blipFill>
        <p:spPr>
          <a:xfrm>
            <a:off x="-7069" y="3594259"/>
            <a:ext cx="16647158" cy="8872974"/>
          </a:xfrm>
          <a:prstGeom prst="rect">
            <a:avLst/>
          </a:prstGeom>
          <a:ln w="12700">
            <a:miter lim="400000"/>
          </a:ln>
        </p:spPr>
      </p:pic>
      <p:sp>
        <p:nvSpPr>
          <p:cNvPr id="313" name="391,000,000 kg/day to storage loss"/>
          <p:cNvSpPr txBox="1"/>
          <p:nvPr>
            <p:ph type="title"/>
          </p:nvPr>
        </p:nvSpPr>
        <p:spPr>
          <a:xfrm>
            <a:off x="1206500" y="1389412"/>
            <a:ext cx="21971000" cy="1433163"/>
          </a:xfrm>
          <a:prstGeom prst="rect">
            <a:avLst/>
          </a:prstGeom>
        </p:spPr>
        <p:txBody>
          <a:bodyPr/>
          <a:lstStyle/>
          <a:p>
            <a:pPr/>
            <a:r>
              <a:t>391,000,000 kg/day to storage loss</a:t>
            </a:r>
          </a:p>
        </p:txBody>
      </p:sp>
      <p:sp>
        <p:nvSpPr>
          <p:cNvPr id="314" name="UN Food. Agri. fao.org/3/mb060e/mb060e00.pdf"/>
          <p:cNvSpPr txBox="1"/>
          <p:nvPr/>
        </p:nvSpPr>
        <p:spPr>
          <a:xfrm>
            <a:off x="595744" y="397671"/>
            <a:ext cx="9118958" cy="550320"/>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lgn="r" defTabSz="825500">
              <a:defRPr sz="2800">
                <a:solidFill>
                  <a:srgbClr val="929292"/>
                </a:solidFill>
                <a:latin typeface="Calamity Regular"/>
                <a:ea typeface="Calamity Regular"/>
                <a:cs typeface="Calamity Regular"/>
                <a:sym typeface="Calamity Regular"/>
              </a:defRPr>
            </a:pPr>
            <a:r>
              <a:t>UN Food. Agri. </a:t>
            </a:r>
            <a:r>
              <a:rPr u="sng">
                <a:hlinkClick r:id="rId4" invalidUrl="" action="" tgtFrame="" tooltip="" history="1" highlightClick="0" endSnd="0"/>
              </a:rPr>
              <a:t>fao.org/3/mb060e/mb060e00.pdf</a:t>
            </a:r>
          </a:p>
        </p:txBody>
      </p:sp>
      <p:grpSp>
        <p:nvGrpSpPr>
          <p:cNvPr id="317" name="Group"/>
          <p:cNvGrpSpPr/>
          <p:nvPr/>
        </p:nvGrpSpPr>
        <p:grpSpPr>
          <a:xfrm>
            <a:off x="15742036" y="7212475"/>
            <a:ext cx="7833171" cy="3149601"/>
            <a:chOff x="0" y="0"/>
            <a:chExt cx="7833170" cy="3149600"/>
          </a:xfrm>
        </p:grpSpPr>
        <p:sp>
          <p:nvSpPr>
            <p:cNvPr id="315" name="This many grains just got lost in this presentation"/>
            <p:cNvSpPr txBox="1"/>
            <p:nvPr/>
          </p:nvSpPr>
          <p:spPr>
            <a:xfrm>
              <a:off x="2521122" y="-1"/>
              <a:ext cx="5312049" cy="314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5000">
                  <a:solidFill>
                    <a:srgbClr val="000000"/>
                  </a:solidFill>
                </a:defRPr>
              </a:lvl1pPr>
            </a:lstStyle>
            <a:p>
              <a:pPr/>
              <a:r>
                <a:t>This many grains just got lost in this presentation</a:t>
              </a:r>
            </a:p>
          </p:txBody>
        </p:sp>
        <p:sp>
          <p:nvSpPr>
            <p:cNvPr id="316" name="Line"/>
            <p:cNvSpPr/>
            <p:nvPr/>
          </p:nvSpPr>
          <p:spPr>
            <a:xfrm flipH="1" flipV="1">
              <a:off x="0" y="1574799"/>
              <a:ext cx="2521123" cy="2"/>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7"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1" name="2o angle.png" descr="2o angle.png"/>
          <p:cNvPicPr>
            <a:picLocks noChangeAspect="1"/>
          </p:cNvPicPr>
          <p:nvPr/>
        </p:nvPicPr>
        <p:blipFill>
          <a:blip r:embed="rId2">
            <a:extLst/>
          </a:blip>
          <a:stretch>
            <a:fillRect/>
          </a:stretch>
        </p:blipFill>
        <p:spPr>
          <a:xfrm>
            <a:off x="7812779" y="426542"/>
            <a:ext cx="15601689" cy="11701268"/>
          </a:xfrm>
          <a:prstGeom prst="rect">
            <a:avLst/>
          </a:prstGeom>
          <a:ln w="12700">
            <a:miter lim="400000"/>
          </a:ln>
        </p:spPr>
      </p:pic>
      <p:sp>
        <p:nvSpPr>
          <p:cNvPr id="322" name="Cute robots!"/>
          <p:cNvSpPr txBox="1"/>
          <p:nvPr>
            <p:ph type="title"/>
          </p:nvPr>
        </p:nvSpPr>
        <p:spPr>
          <a:prstGeom prst="rect">
            <a:avLst/>
          </a:prstGeom>
        </p:spPr>
        <p:txBody>
          <a:bodyPr/>
          <a:lstStyle/>
          <a:p>
            <a:pPr/>
            <a:r>
              <a:t>Cute robots!</a:t>
            </a:r>
          </a:p>
        </p:txBody>
      </p:sp>
      <p:pic>
        <p:nvPicPr>
          <p:cNvPr id="323" name="Layer.tiff" descr="Layer.tiff"/>
          <p:cNvPicPr>
            <a:picLocks noChangeAspect="1"/>
          </p:cNvPicPr>
          <p:nvPr/>
        </p:nvPicPr>
        <p:blipFill>
          <a:blip r:embed="rId3">
            <a:extLst/>
          </a:blip>
          <a:stretch>
            <a:fillRect/>
          </a:stretch>
        </p:blipFill>
        <p:spPr>
          <a:xfrm>
            <a:off x="644899" y="4051235"/>
            <a:ext cx="5306559" cy="687757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7" name="Group"/>
          <p:cNvGrpSpPr/>
          <p:nvPr/>
        </p:nvGrpSpPr>
        <p:grpSpPr>
          <a:xfrm>
            <a:off x="1093635" y="-779362"/>
            <a:ext cx="22607426" cy="8735899"/>
            <a:chOff x="0" y="0"/>
            <a:chExt cx="22607424" cy="8735897"/>
          </a:xfrm>
        </p:grpSpPr>
        <p:pic>
          <p:nvPicPr>
            <p:cNvPr id="325" name="3m lorenzo.png" descr="3m lorenzo.png"/>
            <p:cNvPicPr>
              <a:picLocks noChangeAspect="1"/>
            </p:cNvPicPr>
            <p:nvPr/>
          </p:nvPicPr>
          <p:blipFill>
            <a:blip r:embed="rId2">
              <a:extLst/>
            </a:blip>
            <a:stretch>
              <a:fillRect/>
            </a:stretch>
          </p:blipFill>
          <p:spPr>
            <a:xfrm>
              <a:off x="0" y="595875"/>
              <a:ext cx="10588626" cy="8128837"/>
            </a:xfrm>
            <a:prstGeom prst="rect">
              <a:avLst/>
            </a:prstGeom>
            <a:ln w="12700" cap="flat">
              <a:noFill/>
              <a:miter lim="400000"/>
            </a:ln>
            <a:effectLst/>
          </p:spPr>
        </p:pic>
        <p:pic>
          <p:nvPicPr>
            <p:cNvPr id="326" name="3m.png" descr="3m.png"/>
            <p:cNvPicPr>
              <a:picLocks noChangeAspect="1"/>
            </p:cNvPicPr>
            <p:nvPr/>
          </p:nvPicPr>
          <p:blipFill>
            <a:blip r:embed="rId3">
              <a:extLst/>
            </a:blip>
            <a:stretch>
              <a:fillRect/>
            </a:stretch>
          </p:blipFill>
          <p:spPr>
            <a:xfrm>
              <a:off x="10959559" y="0"/>
              <a:ext cx="11647866" cy="8735898"/>
            </a:xfrm>
            <a:prstGeom prst="rect">
              <a:avLst/>
            </a:prstGeom>
            <a:ln w="12700" cap="flat">
              <a:noFill/>
              <a:miter lim="400000"/>
            </a:ln>
            <a:effectLst/>
          </p:spPr>
        </p:pic>
      </p:grpSp>
      <p:sp>
        <p:nvSpPr>
          <p:cNvPr id="328" name="3D"/>
          <p:cNvSpPr txBox="1"/>
          <p:nvPr/>
        </p:nvSpPr>
        <p:spPr>
          <a:xfrm>
            <a:off x="2160895" y="7909120"/>
            <a:ext cx="8998297"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sz="5500">
                <a:solidFill>
                  <a:srgbClr val="000000"/>
                </a:solidFill>
                <a:latin typeface="Calamity Regular"/>
                <a:ea typeface="Calamity Regular"/>
                <a:cs typeface="Calamity Regular"/>
                <a:sym typeface="Calamity Regular"/>
              </a:defRPr>
            </a:lvl1pPr>
          </a:lstStyle>
          <a:p>
            <a:pPr/>
            <a:r>
              <a:t>3D</a:t>
            </a:r>
          </a:p>
        </p:txBody>
      </p:sp>
      <p:sp>
        <p:nvSpPr>
          <p:cNvPr id="329" name="2D"/>
          <p:cNvSpPr txBox="1"/>
          <p:nvPr/>
        </p:nvSpPr>
        <p:spPr>
          <a:xfrm>
            <a:off x="13607264" y="7909120"/>
            <a:ext cx="8998296"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sz="5500">
                <a:solidFill>
                  <a:srgbClr val="000000"/>
                </a:solidFill>
                <a:latin typeface="Calamity Regular"/>
                <a:ea typeface="Calamity Regular"/>
                <a:cs typeface="Calamity Regular"/>
                <a:sym typeface="Calamity Regular"/>
              </a:defRPr>
            </a:lvl1pPr>
          </a:lstStyle>
          <a:p>
            <a:pPr/>
            <a:r>
              <a:t>2D</a:t>
            </a:r>
          </a:p>
        </p:txBody>
      </p:sp>
      <p:grpSp>
        <p:nvGrpSpPr>
          <p:cNvPr id="332" name="Group"/>
          <p:cNvGrpSpPr/>
          <p:nvPr/>
        </p:nvGrpSpPr>
        <p:grpSpPr>
          <a:xfrm>
            <a:off x="4436095" y="8327676"/>
            <a:ext cx="15894451" cy="4432862"/>
            <a:chOff x="-1901710" y="-1505977"/>
            <a:chExt cx="15894450" cy="4432861"/>
          </a:xfrm>
        </p:grpSpPr>
        <p:pic>
          <p:nvPicPr>
            <p:cNvPr id="330" name="gaussian-1.png" descr="gaussian-1.png"/>
            <p:cNvPicPr>
              <a:picLocks noChangeAspect="1"/>
            </p:cNvPicPr>
            <p:nvPr/>
          </p:nvPicPr>
          <p:blipFill>
            <a:blip r:embed="rId4">
              <a:extLst/>
            </a:blip>
            <a:stretch>
              <a:fillRect/>
            </a:stretch>
          </p:blipFill>
          <p:spPr>
            <a:xfrm>
              <a:off x="9559879" y="-1505978"/>
              <a:ext cx="4432862" cy="4432862"/>
            </a:xfrm>
            <a:prstGeom prst="rect">
              <a:avLst/>
            </a:prstGeom>
            <a:ln w="12700" cap="flat">
              <a:noFill/>
              <a:miter lim="400000"/>
            </a:ln>
            <a:effectLst/>
          </p:spPr>
        </p:pic>
        <p:pic>
          <p:nvPicPr>
            <p:cNvPr id="331" name="gaussian-0.04.png" descr="gaussian-0.04.png"/>
            <p:cNvPicPr>
              <a:picLocks noChangeAspect="1"/>
            </p:cNvPicPr>
            <p:nvPr/>
          </p:nvPicPr>
          <p:blipFill>
            <a:blip r:embed="rId5">
              <a:extLst/>
            </a:blip>
            <a:stretch>
              <a:fillRect/>
            </a:stretch>
          </p:blipFill>
          <p:spPr>
            <a:xfrm>
              <a:off x="-1901711" y="-1490495"/>
              <a:ext cx="4401897" cy="4401896"/>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4" name="Layer.tiff" descr="Layer.tiff"/>
          <p:cNvPicPr>
            <a:picLocks noChangeAspect="1"/>
          </p:cNvPicPr>
          <p:nvPr/>
        </p:nvPicPr>
        <p:blipFill>
          <a:blip r:embed="rId2">
            <a:extLst/>
          </a:blip>
          <a:stretch>
            <a:fillRect/>
          </a:stretch>
        </p:blipFill>
        <p:spPr>
          <a:xfrm>
            <a:off x="5383288" y="6121262"/>
            <a:ext cx="4709778" cy="6104118"/>
          </a:xfrm>
          <a:prstGeom prst="rect">
            <a:avLst/>
          </a:prstGeom>
          <a:ln w="12700">
            <a:miter lim="400000"/>
          </a:ln>
        </p:spPr>
      </p:pic>
      <p:pic>
        <p:nvPicPr>
          <p:cNvPr id="335" name="grainsilo.png" descr="grainsilo.png"/>
          <p:cNvPicPr>
            <a:picLocks noChangeAspect="1"/>
          </p:cNvPicPr>
          <p:nvPr/>
        </p:nvPicPr>
        <p:blipFill>
          <a:blip r:embed="rId3">
            <a:extLst/>
          </a:blip>
          <a:stretch>
            <a:fillRect/>
          </a:stretch>
        </p:blipFill>
        <p:spPr>
          <a:xfrm>
            <a:off x="11248231" y="6800468"/>
            <a:ext cx="13135861" cy="7097016"/>
          </a:xfrm>
          <a:prstGeom prst="rect">
            <a:avLst/>
          </a:prstGeom>
          <a:ln w="12700">
            <a:miter lim="400000"/>
          </a:ln>
        </p:spPr>
      </p:pic>
      <p:sp>
        <p:nvSpPr>
          <p:cNvPr id="336" name="Thank you!"/>
          <p:cNvSpPr txBox="1"/>
          <p:nvPr>
            <p:ph type="title"/>
          </p:nvPr>
        </p:nvSpPr>
        <p:spPr>
          <a:xfrm>
            <a:off x="8919385" y="4446092"/>
            <a:ext cx="6545230" cy="1433164"/>
          </a:xfrm>
          <a:prstGeom prst="rect">
            <a:avLst/>
          </a:prstGeom>
        </p:spPr>
        <p:txBody>
          <a:bodyPr/>
          <a:lstStyle/>
          <a:p>
            <a:pPr/>
            <a:r>
              <a:t>Thank you!</a:t>
            </a:r>
          </a:p>
        </p:txBody>
      </p:sp>
      <p:pic>
        <p:nvPicPr>
          <p:cNvPr id="337" name="Screenshot 2023-04-09 at 10.54.47 pm.png" descr="Screenshot 2023-04-09 at 10.54.47 pm.png"/>
          <p:cNvPicPr>
            <a:picLocks noChangeAspect="1"/>
          </p:cNvPicPr>
          <p:nvPr/>
        </p:nvPicPr>
        <p:blipFill>
          <a:blip r:embed="rId4">
            <a:extLst/>
          </a:blip>
          <a:stretch>
            <a:fillRect/>
          </a:stretch>
        </p:blipFill>
        <p:spPr>
          <a:xfrm>
            <a:off x="0" y="5745900"/>
            <a:ext cx="4871641" cy="2453097"/>
          </a:xfrm>
          <a:prstGeom prst="rect">
            <a:avLst/>
          </a:prstGeom>
          <a:ln w="12700">
            <a:miter lim="400000"/>
          </a:ln>
        </p:spPr>
      </p:pic>
      <p:pic>
        <p:nvPicPr>
          <p:cNvPr id="338" name="Image" descr="Image"/>
          <p:cNvPicPr>
            <a:picLocks noChangeAspect="1"/>
          </p:cNvPicPr>
          <p:nvPr/>
        </p:nvPicPr>
        <p:blipFill>
          <a:blip r:embed="rId5">
            <a:extLst/>
          </a:blip>
          <a:srcRect l="21031" t="5878" r="37568" b="39345"/>
          <a:stretch>
            <a:fillRect/>
          </a:stretch>
        </p:blipFill>
        <p:spPr>
          <a:xfrm flipH="1">
            <a:off x="-7025" y="8198996"/>
            <a:ext cx="4871597" cy="4268550"/>
          </a:xfrm>
          <a:prstGeom prst="rect">
            <a:avLst/>
          </a:prstGeom>
          <a:ln w="12700">
            <a:miter lim="400000"/>
          </a:ln>
        </p:spPr>
      </p:pic>
      <p:sp>
        <p:nvSpPr>
          <p:cNvPr id="339" name="&quot;Two-dimensional approximation of rotational locomotion in a dry granular system&quot;"/>
          <p:cNvSpPr txBox="1"/>
          <p:nvPr/>
        </p:nvSpPr>
        <p:spPr>
          <a:xfrm>
            <a:off x="165354" y="410714"/>
            <a:ext cx="2405329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800">
                <a:solidFill>
                  <a:srgbClr val="000000"/>
                </a:solidFill>
                <a:latin typeface="Calamity Regular"/>
                <a:ea typeface="Calamity Regular"/>
                <a:cs typeface="Calamity Regular"/>
                <a:sym typeface="Calamity Regular"/>
              </a:defRPr>
            </a:lvl1pPr>
          </a:lstStyle>
          <a:p>
            <a:pPr/>
            <a:r>
              <a:t>"Two-dimensional approximation of rotational locomotion in a dry granular system"</a:t>
            </a:r>
          </a:p>
        </p:txBody>
      </p:sp>
      <p:sp>
        <p:nvSpPr>
          <p:cNvPr id="340" name="Rectangle"/>
          <p:cNvSpPr txBox="1"/>
          <p:nvPr/>
        </p:nvSpPr>
        <p:spPr>
          <a:xfrm>
            <a:off x="1206499" y="12498837"/>
            <a:ext cx="10981976" cy="636979"/>
          </a:xfrm>
          <a:prstGeom prst="rect">
            <a:avLst/>
          </a:prstGeom>
          <a:ln w="12700">
            <a:miter lim="400000"/>
          </a:ln>
        </p:spPr>
        <p:txBody>
          <a:bodyPr lIns="45719" rIns="45719">
            <a:normAutofit fontScale="100000" lnSpcReduction="0"/>
          </a:bodyPr>
          <a:lstStyle/>
          <a:p>
            <a:pPr algn="l" defTabSz="825500">
              <a:defRPr sz="3600">
                <a:solidFill>
                  <a:srgbClr val="FFFFFF"/>
                </a:solidFill>
                <a:latin typeface="Calamity Regular"/>
                <a:ea typeface="Calamity Regular"/>
                <a:cs typeface="Calamity Regular"/>
                <a:sym typeface="Calamity Regular"/>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6"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Text"/>
          <p:cNvSpPr txBox="1"/>
          <p:nvPr/>
        </p:nvSpPr>
        <p:spPr>
          <a:xfrm>
            <a:off x="10130705" y="619007"/>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pPr/>
            <a:r>
              <a:t>  </a:t>
            </a:r>
          </a:p>
        </p:txBody>
      </p:sp>
      <p:pic>
        <p:nvPicPr>
          <p:cNvPr id="75" name="Image" descr="Image"/>
          <p:cNvPicPr>
            <a:picLocks noChangeAspect="1"/>
          </p:cNvPicPr>
          <p:nvPr/>
        </p:nvPicPr>
        <p:blipFill>
          <a:blip r:embed="rId2">
            <a:extLst/>
          </a:blip>
          <a:srcRect l="26287" t="0" r="0" b="0"/>
          <a:stretch>
            <a:fillRect/>
          </a:stretch>
        </p:blipFill>
        <p:spPr>
          <a:xfrm>
            <a:off x="8302396" y="8087957"/>
            <a:ext cx="5313688" cy="4385271"/>
          </a:xfrm>
          <a:prstGeom prst="rect">
            <a:avLst/>
          </a:prstGeom>
          <a:ln w="12700">
            <a:miter lim="400000"/>
          </a:ln>
        </p:spPr>
      </p:pic>
      <p:sp>
        <p:nvSpPr>
          <p:cNvPr id="76" name="Dust"/>
          <p:cNvSpPr txBox="1"/>
          <p:nvPr/>
        </p:nvSpPr>
        <p:spPr>
          <a:xfrm>
            <a:off x="12677894" y="7543243"/>
            <a:ext cx="84338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Dust</a:t>
            </a:r>
          </a:p>
        </p:txBody>
      </p:sp>
      <p:pic>
        <p:nvPicPr>
          <p:cNvPr id="77" name="pexels-michael-burrows-7125742.jpeg" descr="pexels-michael-burrows-7125742.jpeg"/>
          <p:cNvPicPr>
            <a:picLocks noChangeAspect="1"/>
          </p:cNvPicPr>
          <p:nvPr/>
        </p:nvPicPr>
        <p:blipFill>
          <a:blip r:embed="rId3">
            <a:extLst/>
          </a:blip>
          <a:srcRect l="0" t="271" r="0" b="46445"/>
          <a:stretch>
            <a:fillRect/>
          </a:stretch>
        </p:blipFill>
        <p:spPr>
          <a:xfrm>
            <a:off x="18253147" y="8080806"/>
            <a:ext cx="5491341" cy="4388973"/>
          </a:xfrm>
          <a:prstGeom prst="rect">
            <a:avLst/>
          </a:prstGeom>
          <a:ln w="12700">
            <a:miter lim="400000"/>
          </a:ln>
        </p:spPr>
      </p:pic>
      <p:pic>
        <p:nvPicPr>
          <p:cNvPr id="78" name="pexels-rodnae-productions-8474500.jpeg" descr="pexels-rodnae-productions-8474500.jpeg"/>
          <p:cNvPicPr>
            <a:picLocks noChangeAspect="1"/>
          </p:cNvPicPr>
          <p:nvPr/>
        </p:nvPicPr>
        <p:blipFill>
          <a:blip r:embed="rId4">
            <a:extLst/>
          </a:blip>
          <a:srcRect l="21150" t="26921" r="288" b="23516"/>
          <a:stretch>
            <a:fillRect/>
          </a:stretch>
        </p:blipFill>
        <p:spPr>
          <a:xfrm>
            <a:off x="13615834" y="8077440"/>
            <a:ext cx="4644872" cy="4395767"/>
          </a:xfrm>
          <a:prstGeom prst="rect">
            <a:avLst/>
          </a:prstGeom>
          <a:ln w="12700">
            <a:miter lim="400000"/>
          </a:ln>
        </p:spPr>
      </p:pic>
      <p:sp>
        <p:nvSpPr>
          <p:cNvPr id="79" name="Soil"/>
          <p:cNvSpPr txBox="1"/>
          <p:nvPr/>
        </p:nvSpPr>
        <p:spPr>
          <a:xfrm>
            <a:off x="17455852" y="7543243"/>
            <a:ext cx="70256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Soil</a:t>
            </a:r>
          </a:p>
        </p:txBody>
      </p:sp>
      <p:sp>
        <p:nvSpPr>
          <p:cNvPr id="80" name="Foodstuff"/>
          <p:cNvSpPr txBox="1"/>
          <p:nvPr/>
        </p:nvSpPr>
        <p:spPr>
          <a:xfrm>
            <a:off x="21131063" y="7525425"/>
            <a:ext cx="158313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Foodstuff</a:t>
            </a:r>
          </a:p>
        </p:txBody>
      </p:sp>
      <p:pic>
        <p:nvPicPr>
          <p:cNvPr id="81" name="Image" descr="Image"/>
          <p:cNvPicPr>
            <a:picLocks noChangeAspect="1"/>
          </p:cNvPicPr>
          <p:nvPr/>
        </p:nvPicPr>
        <p:blipFill>
          <a:blip r:embed="rId5">
            <a:extLst/>
          </a:blip>
          <a:stretch>
            <a:fillRect/>
          </a:stretch>
        </p:blipFill>
        <p:spPr>
          <a:xfrm>
            <a:off x="3925934" y="8084385"/>
            <a:ext cx="4389042" cy="4389042"/>
          </a:xfrm>
          <a:prstGeom prst="rect">
            <a:avLst/>
          </a:prstGeom>
          <a:ln w="12700">
            <a:miter lim="400000"/>
          </a:ln>
        </p:spPr>
      </p:pic>
      <p:pic>
        <p:nvPicPr>
          <p:cNvPr id="82" name="Image" descr="Image"/>
          <p:cNvPicPr>
            <a:picLocks noChangeAspect="1"/>
          </p:cNvPicPr>
          <p:nvPr/>
        </p:nvPicPr>
        <p:blipFill>
          <a:blip r:embed="rId6">
            <a:extLst/>
          </a:blip>
          <a:stretch>
            <a:fillRect/>
          </a:stretch>
        </p:blipFill>
        <p:spPr>
          <a:xfrm>
            <a:off x="639689" y="8080869"/>
            <a:ext cx="3287350" cy="4388915"/>
          </a:xfrm>
          <a:prstGeom prst="rect">
            <a:avLst/>
          </a:prstGeom>
          <a:ln w="12700">
            <a:miter lim="400000"/>
          </a:ln>
        </p:spPr>
      </p:pic>
      <p:sp>
        <p:nvSpPr>
          <p:cNvPr id="83" name="Water"/>
          <p:cNvSpPr txBox="1"/>
          <p:nvPr/>
        </p:nvSpPr>
        <p:spPr>
          <a:xfrm>
            <a:off x="2605499" y="7543243"/>
            <a:ext cx="102352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Water</a:t>
            </a:r>
          </a:p>
        </p:txBody>
      </p:sp>
      <p:sp>
        <p:nvSpPr>
          <p:cNvPr id="84" name="Paint"/>
          <p:cNvSpPr txBox="1"/>
          <p:nvPr/>
        </p:nvSpPr>
        <p:spPr>
          <a:xfrm>
            <a:off x="7694579" y="7550581"/>
            <a:ext cx="91775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Paint</a:t>
            </a:r>
          </a:p>
        </p:txBody>
      </p:sp>
      <p:pic>
        <p:nvPicPr>
          <p:cNvPr id="85" name="circles i guess.png" descr="circles i guess.png"/>
          <p:cNvPicPr>
            <a:picLocks noChangeAspect="1"/>
          </p:cNvPicPr>
          <p:nvPr/>
        </p:nvPicPr>
        <p:blipFill>
          <a:blip r:embed="rId7">
            <a:extLst/>
          </a:blip>
          <a:srcRect l="0" t="17" r="0" b="17"/>
          <a:stretch>
            <a:fillRect/>
          </a:stretch>
        </p:blipFill>
        <p:spPr>
          <a:xfrm>
            <a:off x="98750" y="2886988"/>
            <a:ext cx="24186500" cy="4227586"/>
          </a:xfrm>
          <a:prstGeom prst="rect">
            <a:avLst/>
          </a:prstGeom>
          <a:ln w="12700">
            <a:miter lim="400000"/>
          </a:ln>
        </p:spPr>
      </p:pic>
      <p:grpSp>
        <p:nvGrpSpPr>
          <p:cNvPr id="90" name="Group"/>
          <p:cNvGrpSpPr/>
          <p:nvPr/>
        </p:nvGrpSpPr>
        <p:grpSpPr>
          <a:xfrm>
            <a:off x="3225122" y="637771"/>
            <a:ext cx="18284971" cy="1820476"/>
            <a:chOff x="0" y="0"/>
            <a:chExt cx="18284970" cy="1820475"/>
          </a:xfrm>
        </p:grpSpPr>
        <p:sp>
          <p:nvSpPr>
            <p:cNvPr id="86" name="Line"/>
            <p:cNvSpPr/>
            <p:nvPr/>
          </p:nvSpPr>
          <p:spPr>
            <a:xfrm flipH="1" flipV="1">
              <a:off x="0" y="876873"/>
              <a:ext cx="18284971" cy="1"/>
            </a:xfrm>
            <a:prstGeom prst="line">
              <a:avLst/>
            </a:prstGeom>
            <a:noFill/>
            <a:ln w="1397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p>
          </p:txBody>
        </p:sp>
        <p:sp>
          <p:nvSpPr>
            <p:cNvPr id="87" name="One equation"/>
            <p:cNvSpPr txBox="1"/>
            <p:nvPr/>
          </p:nvSpPr>
          <p:spPr>
            <a:xfrm>
              <a:off x="594957" y="-1"/>
              <a:ext cx="3980639"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400"/>
              </a:lvl1pPr>
            </a:lstStyle>
            <a:p>
              <a:pPr/>
              <a:r>
                <a:t>One equation</a:t>
              </a:r>
            </a:p>
          </p:txBody>
        </p:sp>
        <p:sp>
          <p:nvSpPr>
            <p:cNvPr id="88" name="Many equations"/>
            <p:cNvSpPr txBox="1"/>
            <p:nvPr/>
          </p:nvSpPr>
          <p:spPr>
            <a:xfrm>
              <a:off x="13060039" y="-1"/>
              <a:ext cx="4680255"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defRPr sz="4400"/>
              </a:lvl1pPr>
            </a:lstStyle>
            <a:p>
              <a:pPr/>
              <a:r>
                <a:t>Many equations</a:t>
              </a:r>
            </a:p>
          </p:txBody>
        </p:sp>
        <p:sp>
          <p:nvSpPr>
            <p:cNvPr id="89" name="A mathematical model is needed!"/>
            <p:cNvSpPr txBox="1"/>
            <p:nvPr/>
          </p:nvSpPr>
          <p:spPr>
            <a:xfrm>
              <a:off x="7444299" y="982275"/>
              <a:ext cx="10537852"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800">
                  <a:solidFill>
                    <a:srgbClr val="000000"/>
                  </a:solidFill>
                </a:defRPr>
              </a:lvl1pPr>
            </a:lstStyle>
            <a:p>
              <a:pPr/>
              <a:r>
                <a:t>A mathematical model is needed!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 name="Layer.tiff" descr="Layer.tiff"/>
          <p:cNvPicPr>
            <a:picLocks noChangeAspect="1"/>
          </p:cNvPicPr>
          <p:nvPr/>
        </p:nvPicPr>
        <p:blipFill>
          <a:blip r:embed="rId3">
            <a:extLst/>
          </a:blip>
          <a:stretch>
            <a:fillRect/>
          </a:stretch>
        </p:blipFill>
        <p:spPr>
          <a:xfrm>
            <a:off x="16137894" y="7851963"/>
            <a:ext cx="3454684" cy="4606246"/>
          </a:xfrm>
          <a:prstGeom prst="rect">
            <a:avLst/>
          </a:prstGeom>
          <a:ln w="12700">
            <a:miter lim="400000"/>
          </a:ln>
        </p:spPr>
      </p:pic>
      <p:sp>
        <p:nvSpPr>
          <p:cNvPr id="93" name="Gravity…"/>
          <p:cNvSpPr txBox="1"/>
          <p:nvPr>
            <p:ph type="body" sz="half" idx="1"/>
          </p:nvPr>
        </p:nvSpPr>
        <p:spPr>
          <a:xfrm>
            <a:off x="1008409" y="3757863"/>
            <a:ext cx="14092682" cy="6200274"/>
          </a:xfrm>
          <a:prstGeom prst="rect">
            <a:avLst/>
          </a:prstGeom>
        </p:spPr>
        <p:txBody>
          <a:bodyPr anchor="ctr"/>
          <a:lstStyle/>
          <a:p>
            <a:pPr lvl="1">
              <a:spcBef>
                <a:spcPts val="0"/>
              </a:spcBef>
              <a:defRPr sz="5600"/>
            </a:pPr>
            <a:r>
              <a:t>Gravity</a:t>
            </a:r>
          </a:p>
          <a:p>
            <a:pPr lvl="1">
              <a:spcBef>
                <a:spcPts val="0"/>
              </a:spcBef>
              <a:defRPr sz="5600"/>
            </a:pPr>
          </a:p>
          <a:p>
            <a:pPr lvl="1">
              <a:spcBef>
                <a:spcPts val="0"/>
              </a:spcBef>
              <a:defRPr sz="5600"/>
            </a:pPr>
            <a:r>
              <a:t>Contact force</a:t>
            </a:r>
          </a:p>
        </p:txBody>
      </p:sp>
      <p:sp>
        <p:nvSpPr>
          <p:cNvPr id="94" name="Text"/>
          <p:cNvSpPr txBox="1"/>
          <p:nvPr/>
        </p:nvSpPr>
        <p:spPr>
          <a:xfrm>
            <a:off x="10130705" y="1466849"/>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pPr/>
            <a:r>
              <a:t>  </a:t>
            </a:r>
          </a:p>
        </p:txBody>
      </p:sp>
      <p:sp>
        <p:nvSpPr>
          <p:cNvPr id="95" name="Dry granular systems"/>
          <p:cNvSpPr txBox="1"/>
          <p:nvPr>
            <p:ph type="title"/>
          </p:nvPr>
        </p:nvSpPr>
        <p:spPr>
          <a:xfrm>
            <a:off x="1206500" y="1077359"/>
            <a:ext cx="21971000" cy="1433164"/>
          </a:xfrm>
          <a:prstGeom prst="rect">
            <a:avLst/>
          </a:prstGeom>
        </p:spPr>
        <p:txBody>
          <a:bodyPr/>
          <a:lstStyle/>
          <a:p>
            <a:pPr/>
            <a:r>
              <a:t>Dry granular systems</a:t>
            </a:r>
          </a:p>
        </p:txBody>
      </p:sp>
      <p:pic>
        <p:nvPicPr>
          <p:cNvPr id="96" name="pexels-adam-lukac-773958.jpeg" descr="pexels-adam-lukac-773958.jpeg"/>
          <p:cNvPicPr>
            <a:picLocks noChangeAspect="1"/>
          </p:cNvPicPr>
          <p:nvPr/>
        </p:nvPicPr>
        <p:blipFill>
          <a:blip r:embed="rId4">
            <a:extLst/>
          </a:blip>
          <a:srcRect l="13367" t="32868" r="13367" b="24972"/>
          <a:stretch>
            <a:fillRect/>
          </a:stretch>
        </p:blipFill>
        <p:spPr>
          <a:xfrm>
            <a:off x="16263863" y="4549159"/>
            <a:ext cx="8130349" cy="3119028"/>
          </a:xfrm>
          <a:prstGeom prst="rect">
            <a:avLst/>
          </a:prstGeom>
          <a:ln w="12700">
            <a:miter lim="400000"/>
          </a:ln>
          <a:effectLst>
            <a:outerShdw sx="100000" sy="100000" kx="0" ky="0" algn="b" rotWithShape="0" blurRad="342900" dist="0" dir="5400000">
              <a:srgbClr val="FFFFFF">
                <a:alpha val="50000"/>
              </a:srgbClr>
            </a:outerShdw>
          </a:effectLst>
        </p:spPr>
      </p:pic>
      <p:pic>
        <p:nvPicPr>
          <p:cNvPr id="97" name="Image Layer.png" descr="Image Layer.png"/>
          <p:cNvPicPr>
            <a:picLocks noChangeAspect="1"/>
          </p:cNvPicPr>
          <p:nvPr/>
        </p:nvPicPr>
        <p:blipFill>
          <a:blip r:embed="rId5">
            <a:extLst/>
          </a:blip>
          <a:stretch>
            <a:fillRect/>
          </a:stretch>
        </p:blipFill>
        <p:spPr>
          <a:xfrm>
            <a:off x="17008009" y="2112778"/>
            <a:ext cx="6621732" cy="1586492"/>
          </a:xfrm>
          <a:prstGeom prst="rect">
            <a:avLst/>
          </a:prstGeom>
          <a:ln w="12700">
            <a:miter lim="400000"/>
          </a:ln>
        </p:spPr>
      </p:pic>
      <p:pic>
        <p:nvPicPr>
          <p:cNvPr id="98" name="Image" descr="Image"/>
          <p:cNvPicPr>
            <a:picLocks noChangeAspect="1"/>
          </p:cNvPicPr>
          <p:nvPr/>
        </p:nvPicPr>
        <p:blipFill>
          <a:blip r:embed="rId6">
            <a:extLst/>
          </a:blip>
          <a:stretch>
            <a:fillRect/>
          </a:stretch>
        </p:blipFill>
        <p:spPr>
          <a:xfrm>
            <a:off x="11551888" y="4580471"/>
            <a:ext cx="4586007" cy="749047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 name="Layer.tiff" descr="Layer.tiff"/>
          <p:cNvPicPr>
            <a:picLocks noChangeAspect="1"/>
          </p:cNvPicPr>
          <p:nvPr/>
        </p:nvPicPr>
        <p:blipFill>
          <a:blip r:embed="rId2">
            <a:extLst/>
          </a:blip>
          <a:stretch>
            <a:fillRect/>
          </a:stretch>
        </p:blipFill>
        <p:spPr>
          <a:xfrm>
            <a:off x="1206500" y="6796714"/>
            <a:ext cx="9398665" cy="6385787"/>
          </a:xfrm>
          <a:prstGeom prst="rect">
            <a:avLst/>
          </a:prstGeom>
          <a:ln w="12700">
            <a:miter lim="400000"/>
          </a:ln>
        </p:spPr>
      </p:pic>
      <p:sp>
        <p:nvSpPr>
          <p:cNvPr id="103" name="Rectangle"/>
          <p:cNvSpPr/>
          <p:nvPr/>
        </p:nvSpPr>
        <p:spPr>
          <a:xfrm>
            <a:off x="3649345" y="12467387"/>
            <a:ext cx="12606184" cy="1270001"/>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4" name="Grain silos are tough work"/>
          <p:cNvSpPr txBox="1"/>
          <p:nvPr>
            <p:ph type="title"/>
          </p:nvPr>
        </p:nvSpPr>
        <p:spPr>
          <a:xfrm>
            <a:off x="1206500" y="1047154"/>
            <a:ext cx="14654711" cy="1493574"/>
          </a:xfrm>
          <a:prstGeom prst="rect">
            <a:avLst/>
          </a:prstGeom>
        </p:spPr>
        <p:txBody>
          <a:bodyPr/>
          <a:lstStyle/>
          <a:p>
            <a:pPr/>
            <a:r>
              <a:t>Grain silos are tough work</a:t>
            </a:r>
          </a:p>
        </p:txBody>
      </p:sp>
      <p:pic>
        <p:nvPicPr>
          <p:cNvPr id="105" name="grain.mov" descr="grain.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6240456" y="-16311"/>
            <a:ext cx="8270545" cy="12483841"/>
          </a:xfrm>
          <a:prstGeom prst="rect">
            <a:avLst/>
          </a:prstGeom>
          <a:ln w="12700">
            <a:miter lim="400000"/>
          </a:ln>
        </p:spPr>
      </p:pic>
      <p:sp>
        <p:nvSpPr>
          <p:cNvPr id="106" name="Temperature, moisture, infection: vital to monitor"/>
          <p:cNvSpPr txBox="1"/>
          <p:nvPr>
            <p:ph type="body" sz="quarter" idx="1"/>
          </p:nvPr>
        </p:nvSpPr>
        <p:spPr>
          <a:xfrm>
            <a:off x="1079500" y="3168771"/>
            <a:ext cx="14092681" cy="1671310"/>
          </a:xfrm>
          <a:prstGeom prst="rect">
            <a:avLst/>
          </a:prstGeom>
        </p:spPr>
        <p:txBody>
          <a:bodyPr/>
          <a:lstStyle/>
          <a:p>
            <a:pPr lvl="1">
              <a:defRPr sz="3600"/>
            </a:pPr>
            <a:r>
              <a:t>Temperature, moisture, infection: vital to monitor</a:t>
            </a:r>
          </a:p>
        </p:txBody>
      </p:sp>
      <p:pic>
        <p:nvPicPr>
          <p:cNvPr id="107" name="Image" descr="Image"/>
          <p:cNvPicPr>
            <a:picLocks noChangeAspect="1"/>
          </p:cNvPicPr>
          <p:nvPr/>
        </p:nvPicPr>
        <p:blipFill>
          <a:blip r:embed="rId6">
            <a:extLst/>
          </a:blip>
          <a:srcRect l="0" t="0" r="50000" b="1997"/>
          <a:stretch>
            <a:fillRect/>
          </a:stretch>
        </p:blipFill>
        <p:spPr>
          <a:xfrm>
            <a:off x="10984410" y="6692458"/>
            <a:ext cx="4876801" cy="5775099"/>
          </a:xfrm>
          <a:prstGeom prst="rect">
            <a:avLst/>
          </a:prstGeom>
          <a:ln w="12700">
            <a:miter lim="400000"/>
          </a:ln>
        </p:spPr>
      </p:pic>
      <p:pic>
        <p:nvPicPr>
          <p:cNvPr id="108" name="grainsilo.png" descr="grainsilo.png"/>
          <p:cNvPicPr>
            <a:picLocks noChangeAspect="1"/>
          </p:cNvPicPr>
          <p:nvPr/>
        </p:nvPicPr>
        <p:blipFill>
          <a:blip r:embed="rId7">
            <a:extLst/>
          </a:blip>
          <a:srcRect l="0" t="0" r="0" b="19813"/>
          <a:stretch>
            <a:fillRect/>
          </a:stretch>
        </p:blipFill>
        <p:spPr>
          <a:xfrm>
            <a:off x="-2918539" y="6762368"/>
            <a:ext cx="13135861" cy="5690839"/>
          </a:xfrm>
          <a:prstGeom prst="rect">
            <a:avLst/>
          </a:prstGeom>
          <a:ln w="12700">
            <a:miter lim="400000"/>
          </a:ln>
          <a:effectLst>
            <a:outerShdw sx="100000" sy="100000" kx="0" ky="0" algn="b" rotWithShape="0" blurRad="177800" dist="0" dir="18900000">
              <a:srgbClr val="FFFFFF"/>
            </a:outerShdw>
          </a:effectLst>
        </p:spPr>
      </p:pic>
      <p:pic>
        <p:nvPicPr>
          <p:cNvPr id="109" name="grainsilo.png" descr="grainsilo.png"/>
          <p:cNvPicPr>
            <a:picLocks noChangeAspect="1"/>
          </p:cNvPicPr>
          <p:nvPr/>
        </p:nvPicPr>
        <p:blipFill>
          <a:blip r:embed="rId7">
            <a:extLst/>
          </a:blip>
          <a:srcRect l="0" t="70744" r="0" b="0"/>
          <a:stretch>
            <a:fillRect/>
          </a:stretch>
        </p:blipFill>
        <p:spPr>
          <a:xfrm>
            <a:off x="-2918539" y="11783106"/>
            <a:ext cx="13135860" cy="207627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98" fill="hold"/>
                                        <p:tgtEl>
                                          <p:spTgt spid="10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33245">
                <p:cTn id="7" fill="hold" display="0">
                  <p:stCondLst>
                    <p:cond delay="indefinite"/>
                  </p:stCondLst>
                </p:cTn>
                <p:tgtEl>
                  <p:spTgt spid="105"/>
                </p:tgtEl>
              </p:cMediaNode>
            </p:video>
            <p:seq concurrent="1" prevAc="none" nextAc="seek">
              <p:cTn id="8" evtFilter="cancelBubble" nodeType="interactiveSeq" restart="whenNotActive" fill="hold">
                <p:stCondLst>
                  <p:cond delay="0" evt="onClick">
                    <p:tgtEl>
                      <p:spTgt spid="10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05"/>
                                        </p:tgtEl>
                                      </p:cBhvr>
                                    </p:cmd>
                                  </p:childTnLst>
                                </p:cTn>
                              </p:par>
                            </p:childTnLst>
                          </p:cTn>
                        </p:par>
                      </p:childTnLst>
                    </p:cTn>
                  </p:par>
                </p:childTnLst>
              </p:cTn>
              <p:nextCondLst>
                <p:cond delay="0" evt="onClick">
                  <p:tgtEl>
                    <p:spTgt spid="10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Robots!"/>
          <p:cNvSpPr txBox="1"/>
          <p:nvPr>
            <p:ph type="title"/>
          </p:nvPr>
        </p:nvSpPr>
        <p:spPr>
          <a:xfrm>
            <a:off x="1206500" y="1047154"/>
            <a:ext cx="15918753" cy="1493574"/>
          </a:xfrm>
          <a:prstGeom prst="rect">
            <a:avLst/>
          </a:prstGeom>
        </p:spPr>
        <p:txBody>
          <a:bodyPr/>
          <a:lstStyle/>
          <a:p>
            <a:pPr/>
            <a:r>
              <a:t>Robots!</a:t>
            </a:r>
          </a:p>
        </p:txBody>
      </p:sp>
      <p:grpSp>
        <p:nvGrpSpPr>
          <p:cNvPr id="116" name="Group"/>
          <p:cNvGrpSpPr/>
          <p:nvPr/>
        </p:nvGrpSpPr>
        <p:grpSpPr>
          <a:xfrm>
            <a:off x="5873595" y="1610003"/>
            <a:ext cx="12636812" cy="5883111"/>
            <a:chOff x="0" y="0"/>
            <a:chExt cx="12636811" cy="5883109"/>
          </a:xfrm>
        </p:grpSpPr>
        <p:pic>
          <p:nvPicPr>
            <p:cNvPr id="112" name="Screenshot 2023-03-24 at 10.25.36 am.png" descr="Screenshot 2023-03-24 at 10.25.36 am.png"/>
            <p:cNvPicPr>
              <a:picLocks noChangeAspect="1"/>
            </p:cNvPicPr>
            <p:nvPr/>
          </p:nvPicPr>
          <p:blipFill>
            <a:blip r:embed="rId3">
              <a:extLst/>
            </a:blip>
            <a:srcRect l="0" t="1629" r="0" b="1629"/>
            <a:stretch>
              <a:fillRect/>
            </a:stretch>
          </p:blipFill>
          <p:spPr>
            <a:xfrm>
              <a:off x="0" y="1067279"/>
              <a:ext cx="6656125" cy="4815831"/>
            </a:xfrm>
            <a:prstGeom prst="rect">
              <a:avLst/>
            </a:prstGeom>
            <a:ln w="12700" cap="flat">
              <a:noFill/>
              <a:miter lim="400000"/>
            </a:ln>
            <a:effectLst/>
          </p:spPr>
        </p:pic>
        <p:pic>
          <p:nvPicPr>
            <p:cNvPr id="113" name="Image" descr="Image"/>
            <p:cNvPicPr>
              <a:picLocks noChangeAspect="1"/>
            </p:cNvPicPr>
            <p:nvPr/>
          </p:nvPicPr>
          <p:blipFill>
            <a:blip r:embed="rId4">
              <a:extLst/>
            </a:blip>
            <a:srcRect l="10571" t="16044" r="14871" b="7281"/>
            <a:stretch>
              <a:fillRect/>
            </a:stretch>
          </p:blipFill>
          <p:spPr>
            <a:xfrm flipH="1">
              <a:off x="6655998" y="1087293"/>
              <a:ext cx="5980814" cy="4775588"/>
            </a:xfrm>
            <a:prstGeom prst="rect">
              <a:avLst/>
            </a:prstGeom>
            <a:ln w="12700" cap="flat">
              <a:noFill/>
              <a:miter lim="400000"/>
            </a:ln>
            <a:effectLst/>
          </p:spPr>
        </p:pic>
        <p:sp>
          <p:nvSpPr>
            <p:cNvPr id="114" name="Mole Crab"/>
            <p:cNvSpPr txBox="1"/>
            <p:nvPr/>
          </p:nvSpPr>
          <p:spPr>
            <a:xfrm>
              <a:off x="7850290" y="0"/>
              <a:ext cx="4786522" cy="11486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nSpc>
                  <a:spcPct val="90000"/>
                </a:lnSpc>
                <a:spcBef>
                  <a:spcPts val="4500"/>
                </a:spcBef>
                <a:defRPr sz="3000">
                  <a:solidFill>
                    <a:srgbClr val="000000"/>
                  </a:solidFill>
                  <a:latin typeface="Calamity Regular"/>
                  <a:ea typeface="Calamity Regular"/>
                  <a:cs typeface="Calamity Regular"/>
                  <a:sym typeface="Calamity Regular"/>
                </a:defRPr>
              </a:lvl1pPr>
            </a:lstStyle>
            <a:p>
              <a:pPr/>
              <a:r>
                <a:t>Mole Crab</a:t>
              </a:r>
            </a:p>
          </p:txBody>
        </p:sp>
        <p:sp>
          <p:nvSpPr>
            <p:cNvPr id="115" name="CRABOT"/>
            <p:cNvSpPr txBox="1"/>
            <p:nvPr/>
          </p:nvSpPr>
          <p:spPr>
            <a:xfrm>
              <a:off x="1069314" y="0"/>
              <a:ext cx="5744021" cy="11486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nSpc>
                  <a:spcPct val="90000"/>
                </a:lnSpc>
                <a:spcBef>
                  <a:spcPts val="4500"/>
                </a:spcBef>
                <a:defRPr sz="3000">
                  <a:solidFill>
                    <a:srgbClr val="000000"/>
                  </a:solidFill>
                  <a:latin typeface="Calamity Regular"/>
                  <a:ea typeface="Calamity Regular"/>
                  <a:cs typeface="Calamity Regular"/>
                  <a:sym typeface="Calamity Regular"/>
                </a:defRPr>
              </a:lvl1pPr>
            </a:lstStyle>
            <a:p>
              <a:pPr/>
              <a:r>
                <a:t>CRABOT</a:t>
              </a:r>
            </a:p>
          </p:txBody>
        </p:sp>
      </p:grpSp>
      <p:grpSp>
        <p:nvGrpSpPr>
          <p:cNvPr id="121" name="Group"/>
          <p:cNvGrpSpPr/>
          <p:nvPr/>
        </p:nvGrpSpPr>
        <p:grpSpPr>
          <a:xfrm>
            <a:off x="5848256" y="7254192"/>
            <a:ext cx="12662149" cy="5047340"/>
            <a:chOff x="0" y="0"/>
            <a:chExt cx="12662147" cy="5047339"/>
          </a:xfrm>
        </p:grpSpPr>
        <p:pic>
          <p:nvPicPr>
            <p:cNvPr id="117" name="Image" descr="Image"/>
            <p:cNvPicPr>
              <a:picLocks noChangeAspect="1"/>
            </p:cNvPicPr>
            <p:nvPr/>
          </p:nvPicPr>
          <p:blipFill>
            <a:blip r:embed="rId5">
              <a:extLst/>
            </a:blip>
            <a:srcRect l="3105" t="27348" r="55342" b="34844"/>
            <a:stretch>
              <a:fillRect/>
            </a:stretch>
          </p:blipFill>
          <p:spPr>
            <a:xfrm>
              <a:off x="5465700" y="1003437"/>
              <a:ext cx="7196448" cy="4043903"/>
            </a:xfrm>
            <a:prstGeom prst="rect">
              <a:avLst/>
            </a:prstGeom>
            <a:ln w="12700" cap="flat">
              <a:noFill/>
              <a:miter lim="400000"/>
            </a:ln>
            <a:effectLst/>
          </p:spPr>
        </p:pic>
        <p:sp>
          <p:nvSpPr>
            <p:cNvPr id="118" name="Paramecium"/>
            <p:cNvSpPr txBox="1"/>
            <p:nvPr/>
          </p:nvSpPr>
          <p:spPr>
            <a:xfrm>
              <a:off x="7552599" y="0"/>
              <a:ext cx="4869117" cy="973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nSpc>
                  <a:spcPct val="90000"/>
                </a:lnSpc>
                <a:spcBef>
                  <a:spcPts val="4500"/>
                </a:spcBef>
                <a:defRPr sz="3000">
                  <a:solidFill>
                    <a:srgbClr val="000000"/>
                  </a:solidFill>
                  <a:latin typeface="Calamity Regular"/>
                  <a:ea typeface="Calamity Regular"/>
                  <a:cs typeface="Calamity Regular"/>
                  <a:sym typeface="Calamity Regular"/>
                </a:defRPr>
              </a:lvl1pPr>
            </a:lstStyle>
            <a:p>
              <a:pPr/>
              <a:r>
                <a:t>Paramecium</a:t>
              </a:r>
            </a:p>
          </p:txBody>
        </p:sp>
        <p:pic>
          <p:nvPicPr>
            <p:cNvPr id="119" name="Screenshot 2022-01-18 at 10.50.34 pm.png" descr="Screenshot 2022-01-18 at 10.50.34 pm.png"/>
            <p:cNvPicPr>
              <a:picLocks noChangeAspect="1"/>
            </p:cNvPicPr>
            <p:nvPr/>
          </p:nvPicPr>
          <p:blipFill>
            <a:blip r:embed="rId6">
              <a:extLst/>
            </a:blip>
            <a:srcRect l="0" t="1573" r="0" b="0"/>
            <a:stretch>
              <a:fillRect/>
            </a:stretch>
          </p:blipFill>
          <p:spPr>
            <a:xfrm>
              <a:off x="0" y="1006453"/>
              <a:ext cx="5473928" cy="4040853"/>
            </a:xfrm>
            <a:prstGeom prst="rect">
              <a:avLst/>
            </a:prstGeom>
            <a:ln w="12700" cap="flat">
              <a:noFill/>
              <a:miter lim="400000"/>
            </a:ln>
            <a:effectLst/>
          </p:spPr>
        </p:pic>
        <p:sp>
          <p:nvSpPr>
            <p:cNvPr id="120" name="CRABOT 2"/>
            <p:cNvSpPr txBox="1"/>
            <p:nvPr/>
          </p:nvSpPr>
          <p:spPr>
            <a:xfrm>
              <a:off x="284577" y="79257"/>
              <a:ext cx="4869522" cy="973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nSpc>
                  <a:spcPct val="90000"/>
                </a:lnSpc>
                <a:spcBef>
                  <a:spcPts val="4500"/>
                </a:spcBef>
                <a:defRPr sz="3000">
                  <a:solidFill>
                    <a:srgbClr val="000000"/>
                  </a:solidFill>
                  <a:latin typeface="Calamity Regular"/>
                  <a:ea typeface="Calamity Regular"/>
                  <a:cs typeface="Calamity Regular"/>
                  <a:sym typeface="Calamity Regular"/>
                </a:defRPr>
              </a:lvl1pPr>
            </a:lstStyle>
            <a:p>
              <a:pPr/>
              <a:r>
                <a:t>CRABOT 2</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Robots!"/>
          <p:cNvSpPr txBox="1"/>
          <p:nvPr>
            <p:ph type="title"/>
          </p:nvPr>
        </p:nvSpPr>
        <p:spPr>
          <a:xfrm>
            <a:off x="1206500" y="1047154"/>
            <a:ext cx="13389579" cy="1493574"/>
          </a:xfrm>
          <a:prstGeom prst="rect">
            <a:avLst/>
          </a:prstGeom>
        </p:spPr>
        <p:txBody>
          <a:bodyPr/>
          <a:lstStyle/>
          <a:p>
            <a:pPr/>
            <a:r>
              <a:t>Robots!</a:t>
            </a:r>
          </a:p>
        </p:txBody>
      </p:sp>
      <p:grpSp>
        <p:nvGrpSpPr>
          <p:cNvPr id="130" name="Group"/>
          <p:cNvGrpSpPr/>
          <p:nvPr/>
        </p:nvGrpSpPr>
        <p:grpSpPr>
          <a:xfrm>
            <a:off x="2132572" y="3819580"/>
            <a:ext cx="20118855" cy="6076840"/>
            <a:chOff x="0" y="0"/>
            <a:chExt cx="20118853" cy="6076839"/>
          </a:xfrm>
        </p:grpSpPr>
        <p:sp>
          <p:nvSpPr>
            <p:cNvPr id="126" name="Mars Underground Mole"/>
            <p:cNvSpPr txBox="1"/>
            <p:nvPr/>
          </p:nvSpPr>
          <p:spPr>
            <a:xfrm>
              <a:off x="25451" y="-1"/>
              <a:ext cx="11978661" cy="12171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lnSpc>
                  <a:spcPct val="90000"/>
                </a:lnSpc>
                <a:spcBef>
                  <a:spcPts val="4500"/>
                </a:spcBef>
                <a:defRPr sz="3000">
                  <a:solidFill>
                    <a:srgbClr val="000000"/>
                  </a:solidFill>
                  <a:latin typeface="Calamity Regular"/>
                  <a:ea typeface="Calamity Regular"/>
                  <a:cs typeface="Calamity Regular"/>
                  <a:sym typeface="Calamity Regular"/>
                </a:defRPr>
              </a:lvl1pPr>
            </a:lstStyle>
            <a:p>
              <a:pPr/>
              <a:r>
                <a:t>Mars Underground Mole</a:t>
              </a:r>
            </a:p>
          </p:txBody>
        </p:sp>
        <p:pic>
          <p:nvPicPr>
            <p:cNvPr id="127" name="Rectangle copy 1.png" descr="Rectangle copy 1.png"/>
            <p:cNvPicPr>
              <a:picLocks noChangeAspect="1"/>
            </p:cNvPicPr>
            <p:nvPr/>
          </p:nvPicPr>
          <p:blipFill>
            <a:blip r:embed="rId3">
              <a:extLst/>
            </a:blip>
            <a:stretch>
              <a:fillRect/>
            </a:stretch>
          </p:blipFill>
          <p:spPr>
            <a:xfrm>
              <a:off x="0" y="1158365"/>
              <a:ext cx="6731218" cy="4904805"/>
            </a:xfrm>
            <a:prstGeom prst="rect">
              <a:avLst/>
            </a:prstGeom>
            <a:ln w="12700" cap="flat">
              <a:noFill/>
              <a:miter lim="400000"/>
            </a:ln>
            <a:effectLst/>
          </p:spPr>
        </p:pic>
        <p:pic>
          <p:nvPicPr>
            <p:cNvPr id="128" name="Image" descr="Image"/>
            <p:cNvPicPr>
              <a:picLocks noChangeAspect="1"/>
            </p:cNvPicPr>
            <p:nvPr/>
          </p:nvPicPr>
          <p:blipFill>
            <a:blip r:embed="rId4">
              <a:extLst/>
            </a:blip>
            <a:stretch>
              <a:fillRect/>
            </a:stretch>
          </p:blipFill>
          <p:spPr>
            <a:xfrm>
              <a:off x="6481151" y="1144696"/>
              <a:ext cx="8762691" cy="4932144"/>
            </a:xfrm>
            <a:prstGeom prst="rect">
              <a:avLst/>
            </a:prstGeom>
            <a:ln w="12700" cap="flat">
              <a:noFill/>
              <a:miter lim="400000"/>
            </a:ln>
            <a:effectLst/>
          </p:spPr>
        </p:pic>
        <p:pic>
          <p:nvPicPr>
            <p:cNvPr id="129" name="Image" descr="Image"/>
            <p:cNvPicPr>
              <a:picLocks noChangeAspect="1"/>
            </p:cNvPicPr>
            <p:nvPr/>
          </p:nvPicPr>
          <p:blipFill>
            <a:blip r:embed="rId5">
              <a:extLst/>
            </a:blip>
            <a:stretch>
              <a:fillRect/>
            </a:stretch>
          </p:blipFill>
          <p:spPr>
            <a:xfrm>
              <a:off x="15214049" y="1158365"/>
              <a:ext cx="4904805" cy="490480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Rectangle"/>
          <p:cNvSpPr/>
          <p:nvPr/>
        </p:nvSpPr>
        <p:spPr>
          <a:xfrm>
            <a:off x="8927200" y="-8953023"/>
            <a:ext cx="5750432" cy="21211007"/>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5" name="Rectangle"/>
          <p:cNvSpPr/>
          <p:nvPr/>
        </p:nvSpPr>
        <p:spPr>
          <a:xfrm>
            <a:off x="13128435" y="-8864398"/>
            <a:ext cx="13618361" cy="1250805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6" name="Rectangle"/>
          <p:cNvSpPr/>
          <p:nvPr/>
        </p:nvSpPr>
        <p:spPr>
          <a:xfrm>
            <a:off x="7496568" y="7918899"/>
            <a:ext cx="19550363" cy="5262350"/>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7" name="Rectangle"/>
          <p:cNvSpPr/>
          <p:nvPr/>
        </p:nvSpPr>
        <p:spPr>
          <a:xfrm>
            <a:off x="22113797" y="-8953023"/>
            <a:ext cx="4463041" cy="21211007"/>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8" name="Robots!"/>
          <p:cNvSpPr txBox="1"/>
          <p:nvPr>
            <p:ph type="title"/>
          </p:nvPr>
        </p:nvSpPr>
        <p:spPr>
          <a:xfrm>
            <a:off x="1206500" y="1047154"/>
            <a:ext cx="19603849" cy="1493574"/>
          </a:xfrm>
          <a:prstGeom prst="rect">
            <a:avLst/>
          </a:prstGeom>
        </p:spPr>
        <p:txBody>
          <a:bodyPr/>
          <a:lstStyle/>
          <a:p>
            <a:pPr/>
            <a:r>
              <a:t>Robots!</a:t>
            </a:r>
          </a:p>
        </p:txBody>
      </p:sp>
      <p:pic>
        <p:nvPicPr>
          <p:cNvPr id="139" name="Layer.tiff" descr="Layer.tiff"/>
          <p:cNvPicPr>
            <a:picLocks noChangeAspect="1"/>
          </p:cNvPicPr>
          <p:nvPr/>
        </p:nvPicPr>
        <p:blipFill>
          <a:blip r:embed="rId3">
            <a:extLst/>
          </a:blip>
          <a:srcRect l="51276" t="0" r="0" b="0"/>
          <a:stretch>
            <a:fillRect/>
          </a:stretch>
        </p:blipFill>
        <p:spPr>
          <a:xfrm>
            <a:off x="821345" y="9075029"/>
            <a:ext cx="4847778" cy="3231282"/>
          </a:xfrm>
          <a:prstGeom prst="rect">
            <a:avLst/>
          </a:prstGeom>
          <a:ln w="12700">
            <a:miter lim="400000"/>
          </a:ln>
        </p:spPr>
      </p:pic>
      <p:sp>
        <p:nvSpPr>
          <p:cNvPr id="140" name="Sandfish"/>
          <p:cNvSpPr txBox="1"/>
          <p:nvPr/>
        </p:nvSpPr>
        <p:spPr>
          <a:xfrm>
            <a:off x="6850308" y="8387737"/>
            <a:ext cx="3436513" cy="6872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90000"/>
              </a:lnSpc>
              <a:spcBef>
                <a:spcPts val="4500"/>
              </a:spcBef>
              <a:defRPr sz="3000">
                <a:solidFill>
                  <a:srgbClr val="000000"/>
                </a:solidFill>
                <a:latin typeface="Calamity Regular"/>
                <a:ea typeface="Calamity Regular"/>
                <a:cs typeface="Calamity Regular"/>
                <a:sym typeface="Calamity Regular"/>
              </a:defRPr>
            </a:lvl1pPr>
          </a:lstStyle>
          <a:p>
            <a:pPr/>
            <a:r>
              <a:t>Sandfish</a:t>
            </a:r>
          </a:p>
        </p:txBody>
      </p:sp>
      <p:pic>
        <p:nvPicPr>
          <p:cNvPr id="141" name="Layer.tiff" descr="Layer.tiff"/>
          <p:cNvPicPr>
            <a:picLocks noChangeAspect="1"/>
          </p:cNvPicPr>
          <p:nvPr/>
        </p:nvPicPr>
        <p:blipFill>
          <a:blip r:embed="rId3">
            <a:extLst/>
          </a:blip>
          <a:srcRect l="734" t="61363" r="83408" b="2671"/>
          <a:stretch>
            <a:fillRect/>
          </a:stretch>
        </p:blipFill>
        <p:spPr>
          <a:xfrm>
            <a:off x="11204001" y="9074908"/>
            <a:ext cx="4387174" cy="3231555"/>
          </a:xfrm>
          <a:prstGeom prst="rect">
            <a:avLst/>
          </a:prstGeom>
          <a:ln w="12700">
            <a:miter lim="400000"/>
          </a:ln>
        </p:spPr>
      </p:pic>
      <p:pic>
        <p:nvPicPr>
          <p:cNvPr id="142" name="Image" descr="Image"/>
          <p:cNvPicPr>
            <a:picLocks noChangeAspect="1"/>
          </p:cNvPicPr>
          <p:nvPr/>
        </p:nvPicPr>
        <p:blipFill>
          <a:blip r:embed="rId4">
            <a:extLst/>
          </a:blip>
          <a:srcRect l="21031" t="5878" r="37568" b="39345"/>
          <a:stretch>
            <a:fillRect/>
          </a:stretch>
        </p:blipFill>
        <p:spPr>
          <a:xfrm flipH="1">
            <a:off x="9557144" y="3634383"/>
            <a:ext cx="4871597" cy="4268549"/>
          </a:xfrm>
          <a:prstGeom prst="rect">
            <a:avLst/>
          </a:prstGeom>
          <a:ln w="12700">
            <a:miter lim="400000"/>
          </a:ln>
        </p:spPr>
      </p:pic>
      <p:grpSp>
        <p:nvGrpSpPr>
          <p:cNvPr id="145" name="Group"/>
          <p:cNvGrpSpPr/>
          <p:nvPr/>
        </p:nvGrpSpPr>
        <p:grpSpPr>
          <a:xfrm>
            <a:off x="821345" y="2772678"/>
            <a:ext cx="8459224" cy="5133243"/>
            <a:chOff x="0" y="0"/>
            <a:chExt cx="8459223" cy="5133241"/>
          </a:xfrm>
        </p:grpSpPr>
        <p:pic>
          <p:nvPicPr>
            <p:cNvPr id="143" name="Layer.png" descr="Layer.png"/>
            <p:cNvPicPr>
              <a:picLocks noChangeAspect="1"/>
            </p:cNvPicPr>
            <p:nvPr/>
          </p:nvPicPr>
          <p:blipFill>
            <a:blip r:embed="rId5">
              <a:extLst/>
            </a:blip>
            <a:stretch>
              <a:fillRect/>
            </a:stretch>
          </p:blipFill>
          <p:spPr>
            <a:xfrm>
              <a:off x="0" y="874987"/>
              <a:ext cx="8459224" cy="4258255"/>
            </a:xfrm>
            <a:prstGeom prst="rect">
              <a:avLst/>
            </a:prstGeom>
            <a:ln w="12700" cap="flat">
              <a:noFill/>
              <a:miter lim="400000"/>
            </a:ln>
            <a:effectLst/>
          </p:spPr>
        </p:pic>
        <p:sp>
          <p:nvSpPr>
            <p:cNvPr id="144" name="Undulating robot"/>
            <p:cNvSpPr txBox="1"/>
            <p:nvPr/>
          </p:nvSpPr>
          <p:spPr>
            <a:xfrm>
              <a:off x="1558066" y="0"/>
              <a:ext cx="6693258" cy="9057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nSpc>
                  <a:spcPct val="90000"/>
                </a:lnSpc>
                <a:spcBef>
                  <a:spcPts val="4500"/>
                </a:spcBef>
                <a:defRPr sz="3000">
                  <a:solidFill>
                    <a:srgbClr val="000000"/>
                  </a:solidFill>
                  <a:latin typeface="Calamity Regular"/>
                  <a:ea typeface="Calamity Regular"/>
                  <a:cs typeface="Calamity Regular"/>
                  <a:sym typeface="Calamity Regular"/>
                </a:defRPr>
              </a:lvl1pPr>
            </a:lstStyle>
            <a:p>
              <a:pPr/>
              <a:r>
                <a:t>Undulating robot</a:t>
              </a:r>
            </a:p>
          </p:txBody>
        </p:sp>
      </p:grpSp>
      <p:sp>
        <p:nvSpPr>
          <p:cNvPr id="146" name="Group"/>
          <p:cNvSpPr/>
          <p:nvPr/>
        </p:nvSpPr>
        <p:spPr>
          <a:xfrm>
            <a:off x="-7069" y="12467387"/>
            <a:ext cx="24391070" cy="1270001"/>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47" name="A robot that swims in grain silos"/>
          <p:cNvSpPr txBox="1"/>
          <p:nvPr/>
        </p:nvSpPr>
        <p:spPr>
          <a:xfrm>
            <a:off x="16319500" y="12692771"/>
            <a:ext cx="7968309" cy="81923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sz="3600">
                <a:solidFill>
                  <a:srgbClr val="FFFFFF"/>
                </a:solidFill>
                <a:latin typeface="Calamity Regular"/>
                <a:ea typeface="Calamity Regular"/>
                <a:cs typeface="Calamity Regular"/>
                <a:sym typeface="Calamity Regular"/>
              </a:defRPr>
            </a:lvl1pPr>
          </a:lstStyle>
          <a:p>
            <a:pPr/>
            <a:r>
              <a:t>A robot that swims in grain silos</a:t>
            </a:r>
          </a:p>
        </p:txBody>
      </p:sp>
      <p:pic>
        <p:nvPicPr>
          <p:cNvPr id="148" name="Layer.tiff" descr="Layer.tiff"/>
          <p:cNvPicPr>
            <a:picLocks noChangeAspect="1"/>
          </p:cNvPicPr>
          <p:nvPr/>
        </p:nvPicPr>
        <p:blipFill>
          <a:blip r:embed="rId3">
            <a:extLst/>
          </a:blip>
          <a:srcRect l="0" t="0" r="49387" b="0"/>
          <a:stretch>
            <a:fillRect/>
          </a:stretch>
        </p:blipFill>
        <p:spPr>
          <a:xfrm>
            <a:off x="5928821" y="9075029"/>
            <a:ext cx="5035739" cy="323128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 name="grainsilo.png" descr="grainsilo.png"/>
          <p:cNvPicPr>
            <a:picLocks noChangeAspect="1"/>
          </p:cNvPicPr>
          <p:nvPr/>
        </p:nvPicPr>
        <p:blipFill>
          <a:blip r:embed="rId3">
            <a:extLst/>
          </a:blip>
          <a:stretch>
            <a:fillRect/>
          </a:stretch>
        </p:blipFill>
        <p:spPr>
          <a:xfrm>
            <a:off x="-2569369" y="6800468"/>
            <a:ext cx="13135861" cy="7097016"/>
          </a:xfrm>
          <a:prstGeom prst="rect">
            <a:avLst/>
          </a:prstGeom>
          <a:ln w="12700">
            <a:miter lim="400000"/>
          </a:ln>
        </p:spPr>
      </p:pic>
      <p:sp>
        <p:nvSpPr>
          <p:cNvPr id="153" name="The &quot;Crover&quot;"/>
          <p:cNvSpPr txBox="1"/>
          <p:nvPr>
            <p:ph type="title"/>
          </p:nvPr>
        </p:nvSpPr>
        <p:spPr>
          <a:xfrm>
            <a:off x="1365709" y="1047154"/>
            <a:ext cx="14588919" cy="1493574"/>
          </a:xfrm>
          <a:prstGeom prst="rect">
            <a:avLst/>
          </a:prstGeom>
        </p:spPr>
        <p:txBody>
          <a:bodyPr/>
          <a:lstStyle/>
          <a:p>
            <a:pPr/>
            <a:r>
              <a:t>The "Crover"</a:t>
            </a:r>
          </a:p>
        </p:txBody>
      </p:sp>
      <p:sp>
        <p:nvSpPr>
          <p:cNvPr id="154" name="Fin (for stability)"/>
          <p:cNvSpPr txBox="1"/>
          <p:nvPr/>
        </p:nvSpPr>
        <p:spPr>
          <a:xfrm>
            <a:off x="12464512" y="1501534"/>
            <a:ext cx="5833331" cy="10391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sz="4500">
                <a:solidFill>
                  <a:srgbClr val="000000"/>
                </a:solidFill>
                <a:latin typeface="Calamity Regular"/>
                <a:ea typeface="Calamity Regular"/>
                <a:cs typeface="Calamity Regular"/>
                <a:sym typeface="Calamity Regular"/>
              </a:defRPr>
            </a:lvl1pPr>
          </a:lstStyle>
          <a:p>
            <a:pPr/>
            <a:r>
              <a:t>Fin (for stability)</a:t>
            </a:r>
          </a:p>
        </p:txBody>
      </p:sp>
      <p:sp>
        <p:nvSpPr>
          <p:cNvPr id="155" name="Two hemispheres – may move independently"/>
          <p:cNvSpPr txBox="1"/>
          <p:nvPr/>
        </p:nvSpPr>
        <p:spPr>
          <a:xfrm>
            <a:off x="12082906" y="11292353"/>
            <a:ext cx="12429872" cy="1039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sz="4500">
                <a:solidFill>
                  <a:srgbClr val="000000"/>
                </a:solidFill>
                <a:latin typeface="Calamity Regular"/>
                <a:ea typeface="Calamity Regular"/>
                <a:cs typeface="Calamity Regular"/>
                <a:sym typeface="Calamity Regular"/>
              </a:defRPr>
            </a:lvl1pPr>
          </a:lstStyle>
          <a:p>
            <a:pPr/>
            <a:r>
              <a:t>Two hemispheres – may move independently</a:t>
            </a:r>
          </a:p>
        </p:txBody>
      </p:sp>
      <p:sp>
        <p:nvSpPr>
          <p:cNvPr id="156" name="Ridges (push against grains)"/>
          <p:cNvSpPr txBox="1"/>
          <p:nvPr/>
        </p:nvSpPr>
        <p:spPr>
          <a:xfrm>
            <a:off x="15670266" y="5411430"/>
            <a:ext cx="10739676" cy="10391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sz="4500">
                <a:solidFill>
                  <a:srgbClr val="000000"/>
                </a:solidFill>
                <a:latin typeface="Calamity Regular"/>
                <a:ea typeface="Calamity Regular"/>
                <a:cs typeface="Calamity Regular"/>
                <a:sym typeface="Calamity Regular"/>
              </a:defRPr>
            </a:lvl1pPr>
          </a:lstStyle>
          <a:p>
            <a:pPr/>
            <a:r>
              <a:t>Ridges (push against grains)</a:t>
            </a:r>
          </a:p>
        </p:txBody>
      </p:sp>
      <p:pic>
        <p:nvPicPr>
          <p:cNvPr id="157" name="Layer.tiff" descr="Layer.tiff"/>
          <p:cNvPicPr>
            <a:picLocks noChangeAspect="1"/>
          </p:cNvPicPr>
          <p:nvPr/>
        </p:nvPicPr>
        <p:blipFill>
          <a:blip r:embed="rId4">
            <a:extLst/>
          </a:blip>
          <a:stretch>
            <a:fillRect/>
          </a:stretch>
        </p:blipFill>
        <p:spPr>
          <a:xfrm>
            <a:off x="7939752" y="1137359"/>
            <a:ext cx="7730514" cy="10019153"/>
          </a:xfrm>
          <a:prstGeom prst="rect">
            <a:avLst/>
          </a:prstGeom>
          <a:ln w="12700">
            <a:miter lim="400000"/>
          </a:ln>
        </p:spPr>
      </p:pic>
      <p:sp>
        <p:nvSpPr>
          <p:cNvPr id="158" name="Sensors"/>
          <p:cNvSpPr txBox="1"/>
          <p:nvPr/>
        </p:nvSpPr>
        <p:spPr>
          <a:xfrm>
            <a:off x="5452009" y="7337317"/>
            <a:ext cx="2487744" cy="1039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sz="4500">
                <a:solidFill>
                  <a:srgbClr val="000000"/>
                </a:solidFill>
                <a:latin typeface="Calamity Regular"/>
                <a:ea typeface="Calamity Regular"/>
                <a:cs typeface="Calamity Regular"/>
                <a:sym typeface="Calamity Regular"/>
              </a:defRPr>
            </a:lvl1pPr>
          </a:lstStyle>
          <a:p>
            <a:pPr/>
            <a:r>
              <a:t>Sensors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Calamity Bold"/>
        <a:ea typeface="Calamity Bold"/>
        <a:cs typeface="Calamity Bold"/>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Calamity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Calamity Bold"/>
        <a:ea typeface="Calamity Bold"/>
        <a:cs typeface="Calamity Bold"/>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Calamity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